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81" r:id="rId19"/>
    <p:sldId id="280" r:id="rId20"/>
    <p:sldId id="282" r:id="rId21"/>
    <p:sldId id="283" r:id="rId22"/>
    <p:sldId id="284" r:id="rId23"/>
    <p:sldId id="285" r:id="rId24"/>
    <p:sldId id="28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1210" y="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649790-BF33-480D-958D-E31D7FF5419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BF59D67-1591-4E76-9F34-99E564563026}">
      <dgm:prSet phldrT="[Text]"/>
      <dgm:spPr>
        <a:xfrm>
          <a:off x="2259657" y="390"/>
          <a:ext cx="967085" cy="967085"/>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US">
              <a:solidFill>
                <a:sysClr val="window" lastClr="FFFFFF"/>
              </a:solidFill>
              <a:latin typeface="Calibri"/>
              <a:ea typeface="+mn-ea"/>
              <a:cs typeface="+mn-cs"/>
            </a:rPr>
            <a:t>Learning Outcomes</a:t>
          </a:r>
        </a:p>
      </dgm:t>
    </dgm:pt>
    <dgm:pt modelId="{1DA59E02-A804-4188-BE5C-13BE541F5EBC}" type="parTrans" cxnId="{448ACD2E-11EC-4136-B17E-F7C8A2904CC9}">
      <dgm:prSet/>
      <dgm:spPr/>
      <dgm:t>
        <a:bodyPr/>
        <a:lstStyle/>
        <a:p>
          <a:endParaRPr lang="en-US"/>
        </a:p>
      </dgm:t>
    </dgm:pt>
    <dgm:pt modelId="{31F653B1-CD77-4EEF-ADA6-EB5494E94EBB}" type="sibTrans" cxnId="{448ACD2E-11EC-4136-B17E-F7C8A2904CC9}">
      <dgm:prSet/>
      <dgm:spPr>
        <a:xfrm rot="2160000">
          <a:off x="3196004" y="742848"/>
          <a:ext cx="256362" cy="326391"/>
        </a:xfrm>
        <a:solidFill>
          <a:srgbClr val="4F81BD">
            <a:tint val="60000"/>
            <a:hueOff val="0"/>
            <a:satOff val="0"/>
            <a:lumOff val="0"/>
            <a:alphaOff val="0"/>
          </a:srgbClr>
        </a:solidFill>
        <a:ln>
          <a:noFill/>
        </a:ln>
        <a:effectLst/>
      </dgm:spPr>
      <dgm:t>
        <a:bodyPr/>
        <a:lstStyle/>
        <a:p>
          <a:endParaRPr lang="en-US">
            <a:solidFill>
              <a:sysClr val="window" lastClr="FFFFFF"/>
            </a:solidFill>
            <a:latin typeface="Calibri"/>
            <a:ea typeface="+mn-ea"/>
            <a:cs typeface="+mn-cs"/>
          </a:endParaRPr>
        </a:p>
      </dgm:t>
    </dgm:pt>
    <dgm:pt modelId="{C224C592-CDA4-4858-B510-2B56E8F4B632}">
      <dgm:prSet phldrT="[Text]"/>
      <dgm:spPr>
        <a:xfrm>
          <a:off x="3433369" y="853142"/>
          <a:ext cx="967085" cy="967085"/>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Assessment</a:t>
          </a:r>
          <a:endParaRPr lang="en-US" dirty="0">
            <a:solidFill>
              <a:sysClr val="window" lastClr="FFFFFF"/>
            </a:solidFill>
            <a:latin typeface="Calibri"/>
            <a:ea typeface="+mn-ea"/>
            <a:cs typeface="+mn-cs"/>
          </a:endParaRPr>
        </a:p>
      </dgm:t>
    </dgm:pt>
    <dgm:pt modelId="{9032866F-4296-4306-A41B-F0074ADA2A2B}" type="parTrans" cxnId="{1FCE8327-FA69-4E12-8155-2D1B5E1EFA10}">
      <dgm:prSet/>
      <dgm:spPr/>
      <dgm:t>
        <a:bodyPr/>
        <a:lstStyle/>
        <a:p>
          <a:endParaRPr lang="en-US"/>
        </a:p>
      </dgm:t>
    </dgm:pt>
    <dgm:pt modelId="{8440F63A-A402-4A4D-95CD-4EB9932A7506}" type="sibTrans" cxnId="{1FCE8327-FA69-4E12-8155-2D1B5E1EFA10}">
      <dgm:prSet/>
      <dgm:spPr>
        <a:xfrm rot="6480000">
          <a:off x="3566814" y="1856479"/>
          <a:ext cx="256362" cy="326391"/>
        </a:xfrm>
        <a:solidFill>
          <a:srgbClr val="4F81BD">
            <a:tint val="60000"/>
            <a:hueOff val="0"/>
            <a:satOff val="0"/>
            <a:lumOff val="0"/>
            <a:alphaOff val="0"/>
          </a:srgbClr>
        </a:solidFill>
        <a:ln>
          <a:noFill/>
        </a:ln>
        <a:effectLst/>
      </dgm:spPr>
      <dgm:t>
        <a:bodyPr/>
        <a:lstStyle/>
        <a:p>
          <a:endParaRPr lang="en-US">
            <a:solidFill>
              <a:sysClr val="window" lastClr="FFFFFF"/>
            </a:solidFill>
            <a:latin typeface="Calibri"/>
            <a:ea typeface="+mn-ea"/>
            <a:cs typeface="+mn-cs"/>
          </a:endParaRPr>
        </a:p>
      </dgm:t>
    </dgm:pt>
    <dgm:pt modelId="{97489484-C9EF-411F-96CF-63131153BA98}">
      <dgm:prSet phldrT="[Text]"/>
      <dgm:spPr>
        <a:xfrm>
          <a:off x="2985051" y="2232924"/>
          <a:ext cx="967085" cy="967085"/>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Implement</a:t>
          </a:r>
        </a:p>
        <a:p>
          <a:r>
            <a:rPr lang="en-US" dirty="0" smtClean="0">
              <a:solidFill>
                <a:sysClr val="window" lastClr="FFFFFF"/>
              </a:solidFill>
              <a:latin typeface="Calibri"/>
              <a:ea typeface="+mn-ea"/>
              <a:cs typeface="+mn-cs"/>
            </a:rPr>
            <a:t>Rubrics</a:t>
          </a:r>
          <a:endParaRPr lang="en-US" dirty="0">
            <a:solidFill>
              <a:sysClr val="window" lastClr="FFFFFF"/>
            </a:solidFill>
            <a:latin typeface="Calibri"/>
            <a:ea typeface="+mn-ea"/>
            <a:cs typeface="+mn-cs"/>
          </a:endParaRPr>
        </a:p>
      </dgm:t>
    </dgm:pt>
    <dgm:pt modelId="{F76880A7-5AB8-40DA-88F1-C681183DBF9F}" type="parTrans" cxnId="{7AFB6738-CFF2-4081-AC94-2B0A8C0ACF60}">
      <dgm:prSet/>
      <dgm:spPr/>
      <dgm:t>
        <a:bodyPr/>
        <a:lstStyle/>
        <a:p>
          <a:endParaRPr lang="en-US"/>
        </a:p>
      </dgm:t>
    </dgm:pt>
    <dgm:pt modelId="{574C7557-960D-461F-B185-A1D0C11771B0}" type="sibTrans" cxnId="{7AFB6738-CFF2-4081-AC94-2B0A8C0ACF60}">
      <dgm:prSet/>
      <dgm:spPr>
        <a:xfrm rot="10800000">
          <a:off x="2622274" y="2553271"/>
          <a:ext cx="256362" cy="326391"/>
        </a:xfrm>
        <a:solidFill>
          <a:srgbClr val="4F81BD">
            <a:tint val="60000"/>
            <a:hueOff val="0"/>
            <a:satOff val="0"/>
            <a:lumOff val="0"/>
            <a:alphaOff val="0"/>
          </a:srgbClr>
        </a:solidFill>
        <a:ln>
          <a:noFill/>
        </a:ln>
        <a:effectLst/>
      </dgm:spPr>
      <dgm:t>
        <a:bodyPr/>
        <a:lstStyle/>
        <a:p>
          <a:endParaRPr lang="en-US">
            <a:solidFill>
              <a:sysClr val="window" lastClr="FFFFFF"/>
            </a:solidFill>
            <a:latin typeface="Calibri"/>
            <a:ea typeface="+mn-ea"/>
            <a:cs typeface="+mn-cs"/>
          </a:endParaRPr>
        </a:p>
      </dgm:t>
    </dgm:pt>
    <dgm:pt modelId="{943E75F4-8DDB-47EC-9D76-38CA1AC21BE8}">
      <dgm:prSet phldrT="[Text]"/>
      <dgm:spPr>
        <a:xfrm>
          <a:off x="1534263" y="2232924"/>
          <a:ext cx="967085" cy="967085"/>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Examining the results</a:t>
          </a:r>
          <a:endParaRPr lang="en-US" dirty="0">
            <a:solidFill>
              <a:sysClr val="window" lastClr="FFFFFF"/>
            </a:solidFill>
            <a:latin typeface="Calibri"/>
            <a:ea typeface="+mn-ea"/>
            <a:cs typeface="+mn-cs"/>
          </a:endParaRPr>
        </a:p>
      </dgm:t>
    </dgm:pt>
    <dgm:pt modelId="{C1F08A58-5C65-4E89-8B32-3964288074CA}" type="parTrans" cxnId="{492B4F6A-E6C3-4698-9A6C-5570EE6A81D9}">
      <dgm:prSet/>
      <dgm:spPr/>
      <dgm:t>
        <a:bodyPr/>
        <a:lstStyle/>
        <a:p>
          <a:endParaRPr lang="en-US"/>
        </a:p>
      </dgm:t>
    </dgm:pt>
    <dgm:pt modelId="{C138B9D7-702E-4480-940B-2D0115FCCF4E}" type="sibTrans" cxnId="{492B4F6A-E6C3-4698-9A6C-5570EE6A81D9}">
      <dgm:prSet/>
      <dgm:spPr>
        <a:xfrm rot="15120000">
          <a:off x="1667707" y="1870280"/>
          <a:ext cx="256362" cy="326391"/>
        </a:xfrm>
        <a:solidFill>
          <a:srgbClr val="4F81BD">
            <a:tint val="60000"/>
            <a:hueOff val="0"/>
            <a:satOff val="0"/>
            <a:lumOff val="0"/>
            <a:alphaOff val="0"/>
          </a:srgbClr>
        </a:solidFill>
        <a:ln>
          <a:noFill/>
        </a:ln>
        <a:effectLst/>
      </dgm:spPr>
      <dgm:t>
        <a:bodyPr/>
        <a:lstStyle/>
        <a:p>
          <a:endParaRPr lang="en-US">
            <a:solidFill>
              <a:sysClr val="window" lastClr="FFFFFF"/>
            </a:solidFill>
            <a:latin typeface="Calibri"/>
            <a:ea typeface="+mn-ea"/>
            <a:cs typeface="+mn-cs"/>
          </a:endParaRPr>
        </a:p>
      </dgm:t>
    </dgm:pt>
    <dgm:pt modelId="{D92FEFFA-7FA7-49BB-8403-BF3935AB5D8A}">
      <dgm:prSet phldrT="[Text]"/>
      <dgm:spPr>
        <a:xfrm>
          <a:off x="1085945" y="853142"/>
          <a:ext cx="967085" cy="967085"/>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en-US" dirty="0" smtClean="0">
              <a:solidFill>
                <a:sysClr val="window" lastClr="FFFFFF"/>
              </a:solidFill>
              <a:latin typeface="Calibri"/>
              <a:ea typeface="+mn-ea"/>
              <a:cs typeface="+mn-cs"/>
            </a:rPr>
            <a:t>Making</a:t>
          </a:r>
        </a:p>
        <a:p>
          <a:r>
            <a:rPr lang="en-US" dirty="0" smtClean="0">
              <a:solidFill>
                <a:sysClr val="window" lastClr="FFFFFF"/>
              </a:solidFill>
              <a:latin typeface="Calibri"/>
              <a:ea typeface="+mn-ea"/>
              <a:cs typeface="+mn-cs"/>
            </a:rPr>
            <a:t>Adjustment</a:t>
          </a:r>
          <a:endParaRPr lang="en-US" dirty="0">
            <a:solidFill>
              <a:sysClr val="window" lastClr="FFFFFF"/>
            </a:solidFill>
            <a:latin typeface="Calibri"/>
            <a:ea typeface="+mn-ea"/>
            <a:cs typeface="+mn-cs"/>
          </a:endParaRPr>
        </a:p>
      </dgm:t>
    </dgm:pt>
    <dgm:pt modelId="{F3132B32-04F7-445D-94E4-3D0DE10029F1}" type="parTrans" cxnId="{08359456-4F1F-4046-B57D-B6CEC6E7C009}">
      <dgm:prSet/>
      <dgm:spPr/>
      <dgm:t>
        <a:bodyPr/>
        <a:lstStyle/>
        <a:p>
          <a:endParaRPr lang="en-US"/>
        </a:p>
      </dgm:t>
    </dgm:pt>
    <dgm:pt modelId="{1BBD5488-B3F9-4D41-879A-6E02A9B61D21}" type="sibTrans" cxnId="{08359456-4F1F-4046-B57D-B6CEC6E7C009}">
      <dgm:prSet/>
      <dgm:spPr>
        <a:xfrm rot="19440000">
          <a:off x="2022292" y="751378"/>
          <a:ext cx="256362" cy="326391"/>
        </a:xfrm>
        <a:solidFill>
          <a:srgbClr val="4F81BD">
            <a:tint val="60000"/>
            <a:hueOff val="0"/>
            <a:satOff val="0"/>
            <a:lumOff val="0"/>
            <a:alphaOff val="0"/>
          </a:srgbClr>
        </a:solidFill>
        <a:ln>
          <a:noFill/>
        </a:ln>
        <a:effectLst/>
      </dgm:spPr>
      <dgm:t>
        <a:bodyPr/>
        <a:lstStyle/>
        <a:p>
          <a:endParaRPr lang="en-US">
            <a:solidFill>
              <a:sysClr val="window" lastClr="FFFFFF"/>
            </a:solidFill>
            <a:latin typeface="Calibri"/>
            <a:ea typeface="+mn-ea"/>
            <a:cs typeface="+mn-cs"/>
          </a:endParaRPr>
        </a:p>
      </dgm:t>
    </dgm:pt>
    <dgm:pt modelId="{BEEEF21A-4AE2-4A8D-A808-DE048002C113}" type="pres">
      <dgm:prSet presAssocID="{77649790-BF33-480D-958D-E31D7FF54198}" presName="cycle" presStyleCnt="0">
        <dgm:presLayoutVars>
          <dgm:dir/>
          <dgm:resizeHandles val="exact"/>
        </dgm:presLayoutVars>
      </dgm:prSet>
      <dgm:spPr/>
      <dgm:t>
        <a:bodyPr/>
        <a:lstStyle/>
        <a:p>
          <a:endParaRPr lang="en-US"/>
        </a:p>
      </dgm:t>
    </dgm:pt>
    <dgm:pt modelId="{E31C102A-74C1-49D9-B597-03D7B1FD9D58}" type="pres">
      <dgm:prSet presAssocID="{3BF59D67-1591-4E76-9F34-99E564563026}" presName="node" presStyleLbl="node1" presStyleIdx="0" presStyleCnt="5">
        <dgm:presLayoutVars>
          <dgm:bulletEnabled val="1"/>
        </dgm:presLayoutVars>
      </dgm:prSet>
      <dgm:spPr>
        <a:prstGeom prst="ellipse">
          <a:avLst/>
        </a:prstGeom>
      </dgm:spPr>
      <dgm:t>
        <a:bodyPr/>
        <a:lstStyle/>
        <a:p>
          <a:endParaRPr lang="en-US"/>
        </a:p>
      </dgm:t>
    </dgm:pt>
    <dgm:pt modelId="{84B4D634-65C1-4EA4-A94A-5EC0544AA852}" type="pres">
      <dgm:prSet presAssocID="{31F653B1-CD77-4EEF-ADA6-EB5494E94EBB}" presName="sibTrans" presStyleLbl="sibTrans2D1" presStyleIdx="0" presStyleCnt="5"/>
      <dgm:spPr>
        <a:prstGeom prst="rightArrow">
          <a:avLst>
            <a:gd name="adj1" fmla="val 60000"/>
            <a:gd name="adj2" fmla="val 50000"/>
          </a:avLst>
        </a:prstGeom>
      </dgm:spPr>
      <dgm:t>
        <a:bodyPr/>
        <a:lstStyle/>
        <a:p>
          <a:endParaRPr lang="en-US"/>
        </a:p>
      </dgm:t>
    </dgm:pt>
    <dgm:pt modelId="{35B97EBD-E1A5-410A-8FB5-93B5655E94B3}" type="pres">
      <dgm:prSet presAssocID="{31F653B1-CD77-4EEF-ADA6-EB5494E94EBB}" presName="connectorText" presStyleLbl="sibTrans2D1" presStyleIdx="0" presStyleCnt="5"/>
      <dgm:spPr/>
      <dgm:t>
        <a:bodyPr/>
        <a:lstStyle/>
        <a:p>
          <a:endParaRPr lang="en-US"/>
        </a:p>
      </dgm:t>
    </dgm:pt>
    <dgm:pt modelId="{F3E1A26C-488A-40D4-A8F2-E33840C10E5E}" type="pres">
      <dgm:prSet presAssocID="{C224C592-CDA4-4858-B510-2B56E8F4B632}" presName="node" presStyleLbl="node1" presStyleIdx="1" presStyleCnt="5">
        <dgm:presLayoutVars>
          <dgm:bulletEnabled val="1"/>
        </dgm:presLayoutVars>
      </dgm:prSet>
      <dgm:spPr>
        <a:prstGeom prst="ellipse">
          <a:avLst/>
        </a:prstGeom>
      </dgm:spPr>
      <dgm:t>
        <a:bodyPr/>
        <a:lstStyle/>
        <a:p>
          <a:endParaRPr lang="en-US"/>
        </a:p>
      </dgm:t>
    </dgm:pt>
    <dgm:pt modelId="{A0D81B45-D888-4443-A067-7AC32246EB22}" type="pres">
      <dgm:prSet presAssocID="{8440F63A-A402-4A4D-95CD-4EB9932A7506}" presName="sibTrans" presStyleLbl="sibTrans2D1" presStyleIdx="1" presStyleCnt="5"/>
      <dgm:spPr>
        <a:prstGeom prst="rightArrow">
          <a:avLst>
            <a:gd name="adj1" fmla="val 60000"/>
            <a:gd name="adj2" fmla="val 50000"/>
          </a:avLst>
        </a:prstGeom>
      </dgm:spPr>
      <dgm:t>
        <a:bodyPr/>
        <a:lstStyle/>
        <a:p>
          <a:endParaRPr lang="en-US"/>
        </a:p>
      </dgm:t>
    </dgm:pt>
    <dgm:pt modelId="{52984F65-D6F2-44FB-9618-7B7852A5E606}" type="pres">
      <dgm:prSet presAssocID="{8440F63A-A402-4A4D-95CD-4EB9932A7506}" presName="connectorText" presStyleLbl="sibTrans2D1" presStyleIdx="1" presStyleCnt="5"/>
      <dgm:spPr/>
      <dgm:t>
        <a:bodyPr/>
        <a:lstStyle/>
        <a:p>
          <a:endParaRPr lang="en-US"/>
        </a:p>
      </dgm:t>
    </dgm:pt>
    <dgm:pt modelId="{C0ED5CC6-6E9F-4109-8C41-6122504CED12}" type="pres">
      <dgm:prSet presAssocID="{97489484-C9EF-411F-96CF-63131153BA98}" presName="node" presStyleLbl="node1" presStyleIdx="2" presStyleCnt="5">
        <dgm:presLayoutVars>
          <dgm:bulletEnabled val="1"/>
        </dgm:presLayoutVars>
      </dgm:prSet>
      <dgm:spPr>
        <a:prstGeom prst="ellipse">
          <a:avLst/>
        </a:prstGeom>
      </dgm:spPr>
      <dgm:t>
        <a:bodyPr/>
        <a:lstStyle/>
        <a:p>
          <a:endParaRPr lang="en-US"/>
        </a:p>
      </dgm:t>
    </dgm:pt>
    <dgm:pt modelId="{C589F405-C6DB-4352-BE32-86224C9AA279}" type="pres">
      <dgm:prSet presAssocID="{574C7557-960D-461F-B185-A1D0C11771B0}" presName="sibTrans" presStyleLbl="sibTrans2D1" presStyleIdx="2" presStyleCnt="5"/>
      <dgm:spPr>
        <a:prstGeom prst="rightArrow">
          <a:avLst>
            <a:gd name="adj1" fmla="val 60000"/>
            <a:gd name="adj2" fmla="val 50000"/>
          </a:avLst>
        </a:prstGeom>
      </dgm:spPr>
      <dgm:t>
        <a:bodyPr/>
        <a:lstStyle/>
        <a:p>
          <a:endParaRPr lang="en-US"/>
        </a:p>
      </dgm:t>
    </dgm:pt>
    <dgm:pt modelId="{A598D62E-C98B-4BBD-A43A-25AFA920F3FF}" type="pres">
      <dgm:prSet presAssocID="{574C7557-960D-461F-B185-A1D0C11771B0}" presName="connectorText" presStyleLbl="sibTrans2D1" presStyleIdx="2" presStyleCnt="5"/>
      <dgm:spPr/>
      <dgm:t>
        <a:bodyPr/>
        <a:lstStyle/>
        <a:p>
          <a:endParaRPr lang="en-US"/>
        </a:p>
      </dgm:t>
    </dgm:pt>
    <dgm:pt modelId="{6C2055F8-E588-4D8C-A46C-AAEC180FE990}" type="pres">
      <dgm:prSet presAssocID="{943E75F4-8DDB-47EC-9D76-38CA1AC21BE8}" presName="node" presStyleLbl="node1" presStyleIdx="3" presStyleCnt="5">
        <dgm:presLayoutVars>
          <dgm:bulletEnabled val="1"/>
        </dgm:presLayoutVars>
      </dgm:prSet>
      <dgm:spPr>
        <a:prstGeom prst="ellipse">
          <a:avLst/>
        </a:prstGeom>
      </dgm:spPr>
      <dgm:t>
        <a:bodyPr/>
        <a:lstStyle/>
        <a:p>
          <a:endParaRPr lang="en-US"/>
        </a:p>
      </dgm:t>
    </dgm:pt>
    <dgm:pt modelId="{41E794E7-4081-44CA-BC45-958A6CC63CBC}" type="pres">
      <dgm:prSet presAssocID="{C138B9D7-702E-4480-940B-2D0115FCCF4E}" presName="sibTrans" presStyleLbl="sibTrans2D1" presStyleIdx="3" presStyleCnt="5"/>
      <dgm:spPr>
        <a:prstGeom prst="rightArrow">
          <a:avLst>
            <a:gd name="adj1" fmla="val 60000"/>
            <a:gd name="adj2" fmla="val 50000"/>
          </a:avLst>
        </a:prstGeom>
      </dgm:spPr>
      <dgm:t>
        <a:bodyPr/>
        <a:lstStyle/>
        <a:p>
          <a:endParaRPr lang="en-US"/>
        </a:p>
      </dgm:t>
    </dgm:pt>
    <dgm:pt modelId="{220214EC-A34E-4622-B3C0-2E455C682FA0}" type="pres">
      <dgm:prSet presAssocID="{C138B9D7-702E-4480-940B-2D0115FCCF4E}" presName="connectorText" presStyleLbl="sibTrans2D1" presStyleIdx="3" presStyleCnt="5"/>
      <dgm:spPr/>
      <dgm:t>
        <a:bodyPr/>
        <a:lstStyle/>
        <a:p>
          <a:endParaRPr lang="en-US"/>
        </a:p>
      </dgm:t>
    </dgm:pt>
    <dgm:pt modelId="{6283B497-FA23-4F86-868D-0A024D16EAD7}" type="pres">
      <dgm:prSet presAssocID="{D92FEFFA-7FA7-49BB-8403-BF3935AB5D8A}" presName="node" presStyleLbl="node1" presStyleIdx="4" presStyleCnt="5">
        <dgm:presLayoutVars>
          <dgm:bulletEnabled val="1"/>
        </dgm:presLayoutVars>
      </dgm:prSet>
      <dgm:spPr>
        <a:prstGeom prst="ellipse">
          <a:avLst/>
        </a:prstGeom>
      </dgm:spPr>
      <dgm:t>
        <a:bodyPr/>
        <a:lstStyle/>
        <a:p>
          <a:endParaRPr lang="en-US"/>
        </a:p>
      </dgm:t>
    </dgm:pt>
    <dgm:pt modelId="{B274A660-00F5-4960-B4B7-984150B5E045}" type="pres">
      <dgm:prSet presAssocID="{1BBD5488-B3F9-4D41-879A-6E02A9B61D21}" presName="sibTrans" presStyleLbl="sibTrans2D1" presStyleIdx="4" presStyleCnt="5"/>
      <dgm:spPr>
        <a:prstGeom prst="rightArrow">
          <a:avLst>
            <a:gd name="adj1" fmla="val 60000"/>
            <a:gd name="adj2" fmla="val 50000"/>
          </a:avLst>
        </a:prstGeom>
      </dgm:spPr>
      <dgm:t>
        <a:bodyPr/>
        <a:lstStyle/>
        <a:p>
          <a:endParaRPr lang="en-US"/>
        </a:p>
      </dgm:t>
    </dgm:pt>
    <dgm:pt modelId="{2EC941C2-C479-4800-A998-A853194613A2}" type="pres">
      <dgm:prSet presAssocID="{1BBD5488-B3F9-4D41-879A-6E02A9B61D21}" presName="connectorText" presStyleLbl="sibTrans2D1" presStyleIdx="4" presStyleCnt="5"/>
      <dgm:spPr/>
      <dgm:t>
        <a:bodyPr/>
        <a:lstStyle/>
        <a:p>
          <a:endParaRPr lang="en-US"/>
        </a:p>
      </dgm:t>
    </dgm:pt>
  </dgm:ptLst>
  <dgm:cxnLst>
    <dgm:cxn modelId="{4C916A9D-E641-4696-8875-F4F7F7965289}" type="presOf" srcId="{943E75F4-8DDB-47EC-9D76-38CA1AC21BE8}" destId="{6C2055F8-E588-4D8C-A46C-AAEC180FE990}" srcOrd="0" destOrd="0" presId="urn:microsoft.com/office/officeart/2005/8/layout/cycle2"/>
    <dgm:cxn modelId="{702C98FD-2E99-4C90-8525-DCFAB1F3DD11}" type="presOf" srcId="{77649790-BF33-480D-958D-E31D7FF54198}" destId="{BEEEF21A-4AE2-4A8D-A808-DE048002C113}" srcOrd="0" destOrd="0" presId="urn:microsoft.com/office/officeart/2005/8/layout/cycle2"/>
    <dgm:cxn modelId="{BF1C9C37-543E-4710-B092-28B380E65CB2}" type="presOf" srcId="{1BBD5488-B3F9-4D41-879A-6E02A9B61D21}" destId="{B274A660-00F5-4960-B4B7-984150B5E045}" srcOrd="0" destOrd="0" presId="urn:microsoft.com/office/officeart/2005/8/layout/cycle2"/>
    <dgm:cxn modelId="{E5AB437F-CE24-46A8-B5EC-84CAC7A08A92}" type="presOf" srcId="{D92FEFFA-7FA7-49BB-8403-BF3935AB5D8A}" destId="{6283B497-FA23-4F86-868D-0A024D16EAD7}" srcOrd="0" destOrd="0" presId="urn:microsoft.com/office/officeart/2005/8/layout/cycle2"/>
    <dgm:cxn modelId="{5CD91A37-EC8A-431B-AE9B-FDE937B2A02A}" type="presOf" srcId="{97489484-C9EF-411F-96CF-63131153BA98}" destId="{C0ED5CC6-6E9F-4109-8C41-6122504CED12}" srcOrd="0" destOrd="0" presId="urn:microsoft.com/office/officeart/2005/8/layout/cycle2"/>
    <dgm:cxn modelId="{7AFB6738-CFF2-4081-AC94-2B0A8C0ACF60}" srcId="{77649790-BF33-480D-958D-E31D7FF54198}" destId="{97489484-C9EF-411F-96CF-63131153BA98}" srcOrd="2" destOrd="0" parTransId="{F76880A7-5AB8-40DA-88F1-C681183DBF9F}" sibTransId="{574C7557-960D-461F-B185-A1D0C11771B0}"/>
    <dgm:cxn modelId="{492B4F6A-E6C3-4698-9A6C-5570EE6A81D9}" srcId="{77649790-BF33-480D-958D-E31D7FF54198}" destId="{943E75F4-8DDB-47EC-9D76-38CA1AC21BE8}" srcOrd="3" destOrd="0" parTransId="{C1F08A58-5C65-4E89-8B32-3964288074CA}" sibTransId="{C138B9D7-702E-4480-940B-2D0115FCCF4E}"/>
    <dgm:cxn modelId="{1FCE8327-FA69-4E12-8155-2D1B5E1EFA10}" srcId="{77649790-BF33-480D-958D-E31D7FF54198}" destId="{C224C592-CDA4-4858-B510-2B56E8F4B632}" srcOrd="1" destOrd="0" parTransId="{9032866F-4296-4306-A41B-F0074ADA2A2B}" sibTransId="{8440F63A-A402-4A4D-95CD-4EB9932A7506}"/>
    <dgm:cxn modelId="{063D05D4-7B93-4956-A49B-A43F455917C9}" type="presOf" srcId="{C138B9D7-702E-4480-940B-2D0115FCCF4E}" destId="{220214EC-A34E-4622-B3C0-2E455C682FA0}" srcOrd="1" destOrd="0" presId="urn:microsoft.com/office/officeart/2005/8/layout/cycle2"/>
    <dgm:cxn modelId="{C97D42DD-79F3-4AEF-9557-85932829D3C6}" type="presOf" srcId="{8440F63A-A402-4A4D-95CD-4EB9932A7506}" destId="{52984F65-D6F2-44FB-9618-7B7852A5E606}" srcOrd="1" destOrd="0" presId="urn:microsoft.com/office/officeart/2005/8/layout/cycle2"/>
    <dgm:cxn modelId="{B9258719-6395-462E-85FB-35A8A029BC55}" type="presOf" srcId="{3BF59D67-1591-4E76-9F34-99E564563026}" destId="{E31C102A-74C1-49D9-B597-03D7B1FD9D58}" srcOrd="0" destOrd="0" presId="urn:microsoft.com/office/officeart/2005/8/layout/cycle2"/>
    <dgm:cxn modelId="{F499F6D6-2101-4FD5-95F1-EE091EE11911}" type="presOf" srcId="{31F653B1-CD77-4EEF-ADA6-EB5494E94EBB}" destId="{84B4D634-65C1-4EA4-A94A-5EC0544AA852}" srcOrd="0" destOrd="0" presId="urn:microsoft.com/office/officeart/2005/8/layout/cycle2"/>
    <dgm:cxn modelId="{79B8CDBA-D749-4A06-A59D-2FC6C54C1C1C}" type="presOf" srcId="{8440F63A-A402-4A4D-95CD-4EB9932A7506}" destId="{A0D81B45-D888-4443-A067-7AC32246EB22}" srcOrd="0" destOrd="0" presId="urn:microsoft.com/office/officeart/2005/8/layout/cycle2"/>
    <dgm:cxn modelId="{41825466-3725-4E3A-818A-C83FBCB03514}" type="presOf" srcId="{C224C592-CDA4-4858-B510-2B56E8F4B632}" destId="{F3E1A26C-488A-40D4-A8F2-E33840C10E5E}" srcOrd="0" destOrd="0" presId="urn:microsoft.com/office/officeart/2005/8/layout/cycle2"/>
    <dgm:cxn modelId="{F9705FA6-5BD2-418F-A34A-E1765EAA8930}" type="presOf" srcId="{1BBD5488-B3F9-4D41-879A-6E02A9B61D21}" destId="{2EC941C2-C479-4800-A998-A853194613A2}" srcOrd="1" destOrd="0" presId="urn:microsoft.com/office/officeart/2005/8/layout/cycle2"/>
    <dgm:cxn modelId="{08359456-4F1F-4046-B57D-B6CEC6E7C009}" srcId="{77649790-BF33-480D-958D-E31D7FF54198}" destId="{D92FEFFA-7FA7-49BB-8403-BF3935AB5D8A}" srcOrd="4" destOrd="0" parTransId="{F3132B32-04F7-445D-94E4-3D0DE10029F1}" sibTransId="{1BBD5488-B3F9-4D41-879A-6E02A9B61D21}"/>
    <dgm:cxn modelId="{5610CEF9-EF01-474D-BA9E-9837E800FE51}" type="presOf" srcId="{574C7557-960D-461F-B185-A1D0C11771B0}" destId="{A598D62E-C98B-4BBD-A43A-25AFA920F3FF}" srcOrd="1" destOrd="0" presId="urn:microsoft.com/office/officeart/2005/8/layout/cycle2"/>
    <dgm:cxn modelId="{448ACD2E-11EC-4136-B17E-F7C8A2904CC9}" srcId="{77649790-BF33-480D-958D-E31D7FF54198}" destId="{3BF59D67-1591-4E76-9F34-99E564563026}" srcOrd="0" destOrd="0" parTransId="{1DA59E02-A804-4188-BE5C-13BE541F5EBC}" sibTransId="{31F653B1-CD77-4EEF-ADA6-EB5494E94EBB}"/>
    <dgm:cxn modelId="{E80CD377-87AD-4D38-B9FA-FB31F212EC31}" type="presOf" srcId="{31F653B1-CD77-4EEF-ADA6-EB5494E94EBB}" destId="{35B97EBD-E1A5-410A-8FB5-93B5655E94B3}" srcOrd="1" destOrd="0" presId="urn:microsoft.com/office/officeart/2005/8/layout/cycle2"/>
    <dgm:cxn modelId="{0C9891F8-552F-414F-8C06-6BB406088A86}" type="presOf" srcId="{574C7557-960D-461F-B185-A1D0C11771B0}" destId="{C589F405-C6DB-4352-BE32-86224C9AA279}" srcOrd="0" destOrd="0" presId="urn:microsoft.com/office/officeart/2005/8/layout/cycle2"/>
    <dgm:cxn modelId="{3C191725-4A47-44E5-8376-689849C3474C}" type="presOf" srcId="{C138B9D7-702E-4480-940B-2D0115FCCF4E}" destId="{41E794E7-4081-44CA-BC45-958A6CC63CBC}" srcOrd="0" destOrd="0" presId="urn:microsoft.com/office/officeart/2005/8/layout/cycle2"/>
    <dgm:cxn modelId="{E5002C7E-973D-44DA-A864-FB38DC26951F}" type="presParOf" srcId="{BEEEF21A-4AE2-4A8D-A808-DE048002C113}" destId="{E31C102A-74C1-49D9-B597-03D7B1FD9D58}" srcOrd="0" destOrd="0" presId="urn:microsoft.com/office/officeart/2005/8/layout/cycle2"/>
    <dgm:cxn modelId="{8FF0980F-0745-4269-96DC-F7DD3505D7BC}" type="presParOf" srcId="{BEEEF21A-4AE2-4A8D-A808-DE048002C113}" destId="{84B4D634-65C1-4EA4-A94A-5EC0544AA852}" srcOrd="1" destOrd="0" presId="urn:microsoft.com/office/officeart/2005/8/layout/cycle2"/>
    <dgm:cxn modelId="{4B38D665-3C7D-42A0-9995-DA3547710972}" type="presParOf" srcId="{84B4D634-65C1-4EA4-A94A-5EC0544AA852}" destId="{35B97EBD-E1A5-410A-8FB5-93B5655E94B3}" srcOrd="0" destOrd="0" presId="urn:microsoft.com/office/officeart/2005/8/layout/cycle2"/>
    <dgm:cxn modelId="{6D1415D9-A295-4659-853A-68D3ABE5AED5}" type="presParOf" srcId="{BEEEF21A-4AE2-4A8D-A808-DE048002C113}" destId="{F3E1A26C-488A-40D4-A8F2-E33840C10E5E}" srcOrd="2" destOrd="0" presId="urn:microsoft.com/office/officeart/2005/8/layout/cycle2"/>
    <dgm:cxn modelId="{8B1BE95B-7A82-474E-85A5-E2F2795AD184}" type="presParOf" srcId="{BEEEF21A-4AE2-4A8D-A808-DE048002C113}" destId="{A0D81B45-D888-4443-A067-7AC32246EB22}" srcOrd="3" destOrd="0" presId="urn:microsoft.com/office/officeart/2005/8/layout/cycle2"/>
    <dgm:cxn modelId="{D90019C2-E3CE-4576-B555-28F6BE5D08F5}" type="presParOf" srcId="{A0D81B45-D888-4443-A067-7AC32246EB22}" destId="{52984F65-D6F2-44FB-9618-7B7852A5E606}" srcOrd="0" destOrd="0" presId="urn:microsoft.com/office/officeart/2005/8/layout/cycle2"/>
    <dgm:cxn modelId="{03FDE35D-28F2-4C35-96DD-0439B577408E}" type="presParOf" srcId="{BEEEF21A-4AE2-4A8D-A808-DE048002C113}" destId="{C0ED5CC6-6E9F-4109-8C41-6122504CED12}" srcOrd="4" destOrd="0" presId="urn:microsoft.com/office/officeart/2005/8/layout/cycle2"/>
    <dgm:cxn modelId="{68E53E62-8D09-46E2-BB59-8D2FBC2BCA7D}" type="presParOf" srcId="{BEEEF21A-4AE2-4A8D-A808-DE048002C113}" destId="{C589F405-C6DB-4352-BE32-86224C9AA279}" srcOrd="5" destOrd="0" presId="urn:microsoft.com/office/officeart/2005/8/layout/cycle2"/>
    <dgm:cxn modelId="{69FB35B9-CCB0-4CDD-80E8-CBF8F76318DF}" type="presParOf" srcId="{C589F405-C6DB-4352-BE32-86224C9AA279}" destId="{A598D62E-C98B-4BBD-A43A-25AFA920F3FF}" srcOrd="0" destOrd="0" presId="urn:microsoft.com/office/officeart/2005/8/layout/cycle2"/>
    <dgm:cxn modelId="{6F21D1C9-5DE0-4490-A719-B1BEA7F1B7DC}" type="presParOf" srcId="{BEEEF21A-4AE2-4A8D-A808-DE048002C113}" destId="{6C2055F8-E588-4D8C-A46C-AAEC180FE990}" srcOrd="6" destOrd="0" presId="urn:microsoft.com/office/officeart/2005/8/layout/cycle2"/>
    <dgm:cxn modelId="{5900BE7B-DFED-4EFB-9EC5-72C9811BF08A}" type="presParOf" srcId="{BEEEF21A-4AE2-4A8D-A808-DE048002C113}" destId="{41E794E7-4081-44CA-BC45-958A6CC63CBC}" srcOrd="7" destOrd="0" presId="urn:microsoft.com/office/officeart/2005/8/layout/cycle2"/>
    <dgm:cxn modelId="{3C5970FD-B66B-4D0E-A019-EA0C70D33E6D}" type="presParOf" srcId="{41E794E7-4081-44CA-BC45-958A6CC63CBC}" destId="{220214EC-A34E-4622-B3C0-2E455C682FA0}" srcOrd="0" destOrd="0" presId="urn:microsoft.com/office/officeart/2005/8/layout/cycle2"/>
    <dgm:cxn modelId="{80F9CFAC-7203-4367-AE13-894AFFCF9EB5}" type="presParOf" srcId="{BEEEF21A-4AE2-4A8D-A808-DE048002C113}" destId="{6283B497-FA23-4F86-868D-0A024D16EAD7}" srcOrd="8" destOrd="0" presId="urn:microsoft.com/office/officeart/2005/8/layout/cycle2"/>
    <dgm:cxn modelId="{A2E87EBF-F83D-49F1-A588-D3FE7F4A7044}" type="presParOf" srcId="{BEEEF21A-4AE2-4A8D-A808-DE048002C113}" destId="{B274A660-00F5-4960-B4B7-984150B5E045}" srcOrd="9" destOrd="0" presId="urn:microsoft.com/office/officeart/2005/8/layout/cycle2"/>
    <dgm:cxn modelId="{8F5F4EC1-A63A-4370-AE56-72C4CB67DD4F}" type="presParOf" srcId="{B274A660-00F5-4960-B4B7-984150B5E045}" destId="{2EC941C2-C479-4800-A998-A853194613A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43ED4B5-B083-4A3C-80EC-99CE5C16BBF7}"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3ED4B5-B083-4A3C-80EC-99CE5C16BBF7}"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43ED4B5-B083-4A3C-80EC-99CE5C16BBF7}"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07506-BE43-4726-8C91-E691DA561551}"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3ED4B5-B083-4A3C-80EC-99CE5C16BBF7}"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07506-BE43-4726-8C91-E691DA561551}"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3ED4B5-B083-4A3C-80EC-99CE5C16BBF7}"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43ED4B5-B083-4A3C-80EC-99CE5C16BBF7}"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807506-BE43-4726-8C91-E691DA561551}"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43ED4B5-B083-4A3C-80EC-99CE5C16BBF7}" type="datetimeFigureOut">
              <a:rPr lang="en-US" smtClean="0"/>
              <a:t>4/7/2014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3ED4B5-B083-4A3C-80EC-99CE5C16BBF7}" type="datetimeFigureOut">
              <a:rPr lang="en-US" smtClean="0"/>
              <a:t>4/7/2014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43ED4B5-B083-4A3C-80EC-99CE5C16BBF7}" type="datetimeFigureOut">
              <a:rPr lang="en-US" smtClean="0"/>
              <a:t>4/7/2014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807506-BE43-4726-8C91-E691DA5615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43ED4B5-B083-4A3C-80EC-99CE5C16BBF7}"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807506-BE43-4726-8C91-E691DA561551}"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3ED4B5-B083-4A3C-80EC-99CE5C16BBF7}"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807506-BE43-4726-8C91-E691DA561551}"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43ED4B5-B083-4A3C-80EC-99CE5C16BBF7}" type="datetimeFigureOut">
              <a:rPr lang="en-US" smtClean="0"/>
              <a:t>4/7/2014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7807506-BE43-4726-8C91-E691DA561551}"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6.bin"/><Relationship Id="rId4" Type="http://schemas.openxmlformats.org/officeDocument/2006/relationships/image" Target="../media/image8.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6975"/>
            <a:ext cx="7391400" cy="962025"/>
          </a:xfrm>
        </p:spPr>
        <p:txBody>
          <a:bodyPr>
            <a:normAutofit fontScale="90000"/>
          </a:bodyPr>
          <a:lstStyle/>
          <a:p>
            <a:pPr lvl="0" fontAlgn="base">
              <a:spcAft>
                <a:spcPct val="0"/>
              </a:spcAft>
            </a:pPr>
            <a:r>
              <a:rPr lang="en-US" sz="2400" b="1" dirty="0" smtClean="0">
                <a:solidFill>
                  <a:schemeClr val="accent5">
                    <a:lumMod val="60000"/>
                    <a:lumOff val="40000"/>
                  </a:schemeClr>
                </a:solidFill>
                <a:latin typeface="Arial" charset="0"/>
                <a:cs typeface="Arial" charset="0"/>
              </a:rPr>
              <a:t>American Association of Physics Teachers</a:t>
            </a:r>
            <a:br>
              <a:rPr lang="en-US" sz="2400" b="1" dirty="0" smtClean="0">
                <a:solidFill>
                  <a:schemeClr val="accent5">
                    <a:lumMod val="60000"/>
                    <a:lumOff val="40000"/>
                  </a:schemeClr>
                </a:solidFill>
                <a:latin typeface="Arial" charset="0"/>
                <a:cs typeface="Arial" charset="0"/>
              </a:rPr>
            </a:br>
            <a:r>
              <a:rPr lang="en-US" sz="2400" b="1" dirty="0" smtClean="0">
                <a:solidFill>
                  <a:schemeClr val="accent5">
                    <a:lumMod val="60000"/>
                    <a:lumOff val="40000"/>
                  </a:schemeClr>
                </a:solidFill>
                <a:latin typeface="Arial" charset="0"/>
                <a:cs typeface="Arial" charset="0"/>
              </a:rPr>
              <a:t>Alabama </a:t>
            </a:r>
            <a:r>
              <a:rPr lang="en-US" sz="2400" b="1" dirty="0">
                <a:solidFill>
                  <a:schemeClr val="accent5">
                    <a:lumMod val="60000"/>
                    <a:lumOff val="40000"/>
                  </a:schemeClr>
                </a:solidFill>
                <a:latin typeface="Arial" charset="0"/>
                <a:cs typeface="Arial" charset="0"/>
              </a:rPr>
              <a:t>Section</a:t>
            </a:r>
            <a:r>
              <a:rPr lang="en-US" sz="1600" b="1" dirty="0">
                <a:solidFill>
                  <a:schemeClr val="accent5">
                    <a:lumMod val="60000"/>
                    <a:lumOff val="40000"/>
                  </a:schemeClr>
                </a:solidFill>
                <a:latin typeface="Arial" charset="0"/>
                <a:cs typeface="Arial" charset="0"/>
              </a:rPr>
              <a:t/>
            </a:r>
            <a:br>
              <a:rPr lang="en-US" sz="1600" b="1" dirty="0">
                <a:solidFill>
                  <a:schemeClr val="accent5">
                    <a:lumMod val="60000"/>
                    <a:lumOff val="40000"/>
                  </a:schemeClr>
                </a:solidFill>
                <a:latin typeface="Arial" charset="0"/>
                <a:cs typeface="Arial" charset="0"/>
              </a:rPr>
            </a:br>
            <a:endParaRPr lang="en-US" sz="1600" dirty="0"/>
          </a:p>
        </p:txBody>
      </p:sp>
      <p:sp>
        <p:nvSpPr>
          <p:cNvPr id="3" name="Subtitle 2"/>
          <p:cNvSpPr>
            <a:spLocks noGrp="1"/>
          </p:cNvSpPr>
          <p:nvPr>
            <p:ph type="subTitle" idx="1"/>
          </p:nvPr>
        </p:nvSpPr>
        <p:spPr>
          <a:xfrm>
            <a:off x="1371600" y="3556000"/>
            <a:ext cx="6400800" cy="2539999"/>
          </a:xfrm>
        </p:spPr>
        <p:txBody>
          <a:bodyPr>
            <a:normAutofit/>
          </a:bodyPr>
          <a:lstStyle/>
          <a:p>
            <a:r>
              <a:rPr lang="en-US" dirty="0" smtClean="0">
                <a:solidFill>
                  <a:schemeClr val="accent5">
                    <a:lumMod val="60000"/>
                    <a:lumOff val="40000"/>
                  </a:schemeClr>
                </a:solidFill>
              </a:rPr>
              <a:t>April 5, 2014</a:t>
            </a:r>
            <a:endParaRPr lang="en-US" dirty="0">
              <a:solidFill>
                <a:schemeClr val="accent5">
                  <a:lumMod val="60000"/>
                  <a:lumOff val="40000"/>
                </a:schemeClr>
              </a:solidFill>
            </a:endParaRPr>
          </a:p>
          <a:p>
            <a:r>
              <a:rPr lang="en-US" dirty="0" smtClean="0">
                <a:solidFill>
                  <a:schemeClr val="accent5">
                    <a:lumMod val="60000"/>
                    <a:lumOff val="40000"/>
                  </a:schemeClr>
                </a:solidFill>
              </a:rPr>
              <a:t>University of South Alabama</a:t>
            </a:r>
            <a:endParaRPr lang="en-US" dirty="0">
              <a:solidFill>
                <a:schemeClr val="accent5">
                  <a:lumMod val="60000"/>
                  <a:lumOff val="40000"/>
                </a:schemeClr>
              </a:solidFill>
            </a:endParaRPr>
          </a:p>
          <a:p>
            <a:r>
              <a:rPr lang="en-US" dirty="0" smtClean="0">
                <a:solidFill>
                  <a:schemeClr val="accent5">
                    <a:lumMod val="60000"/>
                    <a:lumOff val="40000"/>
                  </a:schemeClr>
                </a:solidFill>
              </a:rPr>
              <a:t>Mobile, Alabama</a:t>
            </a:r>
          </a:p>
          <a:p>
            <a:r>
              <a:rPr lang="en-US" dirty="0" smtClean="0">
                <a:solidFill>
                  <a:schemeClr val="accent5">
                    <a:lumMod val="60000"/>
                    <a:lumOff val="40000"/>
                  </a:schemeClr>
                </a:solidFill>
              </a:rPr>
              <a:t>Are they Learning What we Teach? </a:t>
            </a:r>
          </a:p>
          <a:p>
            <a:r>
              <a:rPr lang="en-US" dirty="0" smtClean="0">
                <a:solidFill>
                  <a:schemeClr val="accent5">
                    <a:lumMod val="60000"/>
                    <a:lumOff val="40000"/>
                  </a:schemeClr>
                </a:solidFill>
              </a:rPr>
              <a:t>(Closing the loop on student learning)</a:t>
            </a:r>
            <a:endParaRPr lang="en-US" dirty="0">
              <a:solidFill>
                <a:schemeClr val="accent5">
                  <a:lumMod val="60000"/>
                  <a:lumOff val="40000"/>
                </a:schemeClr>
              </a:solidFill>
            </a:endParaRPr>
          </a:p>
          <a:p>
            <a:r>
              <a:rPr lang="en-US" dirty="0" smtClean="0">
                <a:solidFill>
                  <a:schemeClr val="accent5">
                    <a:lumMod val="60000"/>
                    <a:lumOff val="40000"/>
                  </a:schemeClr>
                </a:solidFill>
              </a:rPr>
              <a:t>Ali Yazdi, Jefferson State Community College</a:t>
            </a:r>
            <a:endParaRPr lang="en-US" dirty="0">
              <a:solidFill>
                <a:schemeClr val="accent5">
                  <a:lumMod val="60000"/>
                  <a:lumOff val="40000"/>
                </a:schemeClr>
              </a:solidFill>
            </a:endParaRPr>
          </a:p>
          <a:p>
            <a:endParaRPr lang="en-US" dirty="0"/>
          </a:p>
        </p:txBody>
      </p:sp>
      <p:pic>
        <p:nvPicPr>
          <p:cNvPr id="4" name="Picture 2" descr="C:\Users\ayazdi.JEFFERSONSTATE\Pictures\AAP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600200"/>
            <a:ext cx="5553075"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9829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1.Learner-centered</a:t>
            </a:r>
            <a:endParaRPr lang="en-US" dirty="0"/>
          </a:p>
          <a:p>
            <a:pPr marL="0" indent="0">
              <a:buNone/>
            </a:pPr>
            <a:r>
              <a:rPr lang="en-US" i="1" dirty="0"/>
              <a:t>2.Key to the course/program mission</a:t>
            </a:r>
            <a:endParaRPr lang="en-US" dirty="0"/>
          </a:p>
          <a:p>
            <a:pPr marL="0" indent="0">
              <a:buNone/>
            </a:pPr>
            <a:r>
              <a:rPr lang="en-US" i="1" dirty="0"/>
              <a:t>3.Meaningful (to students and faculty)</a:t>
            </a:r>
            <a:endParaRPr lang="en-US" dirty="0"/>
          </a:p>
          <a:p>
            <a:pPr marL="0" indent="0">
              <a:buNone/>
            </a:pPr>
            <a:r>
              <a:rPr lang="en-US" i="1" dirty="0"/>
              <a:t>4.Measurable</a:t>
            </a:r>
            <a:endParaRPr lang="en-US" dirty="0"/>
          </a:p>
          <a:p>
            <a:pPr marL="0" indent="0">
              <a:buNone/>
            </a:pPr>
            <a:r>
              <a:rPr lang="en-US" i="1" dirty="0"/>
              <a:t>5.All of the above</a:t>
            </a:r>
            <a:endParaRPr lang="en-US" dirty="0"/>
          </a:p>
          <a:p>
            <a:endParaRPr lang="en-US" dirty="0"/>
          </a:p>
        </p:txBody>
      </p:sp>
      <p:sp>
        <p:nvSpPr>
          <p:cNvPr id="2" name="Title 1"/>
          <p:cNvSpPr>
            <a:spLocks noGrp="1"/>
          </p:cNvSpPr>
          <p:nvPr>
            <p:ph type="title"/>
          </p:nvPr>
        </p:nvSpPr>
        <p:spPr/>
        <p:txBody>
          <a:bodyPr>
            <a:normAutofit/>
          </a:bodyPr>
          <a:lstStyle/>
          <a:p>
            <a:r>
              <a:rPr lang="en-US" i="1" dirty="0" smtClean="0"/>
              <a:t>Good learning outcomes are:</a:t>
            </a:r>
            <a:endParaRPr lang="en-US" dirty="0"/>
          </a:p>
        </p:txBody>
      </p:sp>
    </p:spTree>
    <p:extLst>
      <p:ext uri="{BB962C8B-B14F-4D97-AF65-F5344CB8AC3E}">
        <p14:creationId xmlns:p14="http://schemas.microsoft.com/office/powerpoint/2010/main" val="3304697944"/>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b="1" i="1" dirty="0" smtClean="0"/>
              <a:t>Turns colleges </a:t>
            </a:r>
            <a:r>
              <a:rPr lang="en-US" sz="2400" b="1" i="1" dirty="0"/>
              <a:t>from </a:t>
            </a:r>
            <a:r>
              <a:rPr lang="en-US" sz="2400" b="1" i="1" dirty="0" smtClean="0"/>
              <a:t>being </a:t>
            </a:r>
            <a:endParaRPr lang="en-US" sz="2400" dirty="0"/>
          </a:p>
          <a:p>
            <a:pPr marL="0" indent="0" algn="ctr">
              <a:buNone/>
            </a:pPr>
            <a:r>
              <a:rPr lang="en-US" sz="2400" b="1" i="1" dirty="0" smtClean="0"/>
              <a:t>teacher-centered</a:t>
            </a:r>
          </a:p>
          <a:p>
            <a:pPr marL="0" indent="0" algn="ctr">
              <a:buNone/>
            </a:pPr>
            <a:r>
              <a:rPr lang="en-US" sz="2400" b="1" i="1" dirty="0" smtClean="0"/>
              <a:t> to be</a:t>
            </a:r>
            <a:endParaRPr lang="en-US" sz="2400" dirty="0" smtClean="0"/>
          </a:p>
          <a:p>
            <a:pPr marL="0" indent="0" algn="ctr">
              <a:buNone/>
            </a:pPr>
            <a:r>
              <a:rPr lang="en-US" sz="2400" b="1" i="1" dirty="0" smtClean="0"/>
              <a:t>student- </a:t>
            </a:r>
            <a:r>
              <a:rPr lang="en-US" sz="2400" b="1" i="1" dirty="0"/>
              <a:t>and learning centered</a:t>
            </a:r>
            <a:endParaRPr lang="en-US" sz="2400" dirty="0"/>
          </a:p>
          <a:p>
            <a:endParaRPr lang="en-US" dirty="0"/>
          </a:p>
        </p:txBody>
      </p:sp>
      <p:sp>
        <p:nvSpPr>
          <p:cNvPr id="2" name="Title 1"/>
          <p:cNvSpPr>
            <a:spLocks noGrp="1"/>
          </p:cNvSpPr>
          <p:nvPr>
            <p:ph type="title"/>
          </p:nvPr>
        </p:nvSpPr>
        <p:spPr/>
        <p:txBody>
          <a:bodyPr/>
          <a:lstStyle/>
          <a:p>
            <a:r>
              <a:rPr lang="en-US" b="1" i="1" dirty="0" smtClean="0"/>
              <a:t>Assessment</a:t>
            </a:r>
            <a:endParaRPr lang="en-US" dirty="0"/>
          </a:p>
        </p:txBody>
      </p:sp>
    </p:spTree>
    <p:extLst>
      <p:ext uri="{BB962C8B-B14F-4D97-AF65-F5344CB8AC3E}">
        <p14:creationId xmlns:p14="http://schemas.microsoft.com/office/powerpoint/2010/main" val="642007279"/>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i="1" dirty="0" smtClean="0"/>
              <a:t>1</a:t>
            </a:r>
            <a:r>
              <a:rPr lang="en-US" i="1" dirty="0"/>
              <a:t>. Create written statements of measurable SLOs.</a:t>
            </a:r>
            <a:endParaRPr lang="en-US" dirty="0"/>
          </a:p>
          <a:p>
            <a:pPr marL="0" indent="0">
              <a:buNone/>
            </a:pPr>
            <a:r>
              <a:rPr lang="en-US" i="1" dirty="0"/>
              <a:t>2. Choose the evaluation tool.</a:t>
            </a:r>
            <a:endParaRPr lang="en-US" dirty="0"/>
          </a:p>
          <a:p>
            <a:pPr marL="0" indent="0">
              <a:buNone/>
            </a:pPr>
            <a:r>
              <a:rPr lang="en-US" i="1" dirty="0"/>
              <a:t>3. Set standards for levels of performance on each</a:t>
            </a:r>
            <a:endParaRPr lang="en-US" dirty="0"/>
          </a:p>
          <a:p>
            <a:pPr marL="0" indent="0">
              <a:buNone/>
            </a:pPr>
            <a:r>
              <a:rPr lang="en-US" i="1" dirty="0" smtClean="0"/>
              <a:t>     objective (Rubrics)</a:t>
            </a:r>
            <a:endParaRPr lang="en-US" dirty="0"/>
          </a:p>
          <a:p>
            <a:pPr marL="0" indent="0">
              <a:buNone/>
            </a:pPr>
            <a:r>
              <a:rPr lang="en-US" i="1" dirty="0"/>
              <a:t>4. Identify observable factors that provide the basis</a:t>
            </a:r>
            <a:endParaRPr lang="en-US" dirty="0"/>
          </a:p>
          <a:p>
            <a:pPr marL="0" indent="0">
              <a:buNone/>
            </a:pPr>
            <a:r>
              <a:rPr lang="en-US" i="1" dirty="0"/>
              <a:t> </a:t>
            </a:r>
            <a:r>
              <a:rPr lang="en-US" i="1" dirty="0" smtClean="0"/>
              <a:t>    for </a:t>
            </a:r>
            <a:r>
              <a:rPr lang="en-US" i="1" dirty="0"/>
              <a:t>assessing which level of performance has been</a:t>
            </a:r>
            <a:endParaRPr lang="en-US" dirty="0"/>
          </a:p>
          <a:p>
            <a:pPr marL="0" indent="0">
              <a:buNone/>
            </a:pPr>
            <a:r>
              <a:rPr lang="en-US" i="1" dirty="0" smtClean="0"/>
              <a:t>    achieved</a:t>
            </a:r>
            <a:r>
              <a:rPr lang="en-US" i="1" dirty="0"/>
              <a:t>.</a:t>
            </a:r>
            <a:endParaRPr lang="en-US" dirty="0"/>
          </a:p>
          <a:p>
            <a:pPr marL="0" indent="0">
              <a:buNone/>
            </a:pPr>
            <a:r>
              <a:rPr lang="en-US" i="1" dirty="0"/>
              <a:t>5. Evaluate student performance, assemble data, and</a:t>
            </a:r>
            <a:endParaRPr lang="en-US" dirty="0"/>
          </a:p>
          <a:p>
            <a:pPr marL="0" indent="0">
              <a:buNone/>
            </a:pPr>
            <a:r>
              <a:rPr lang="en-US" i="1" dirty="0" smtClean="0"/>
              <a:t>    report </a:t>
            </a:r>
            <a:r>
              <a:rPr lang="en-US" i="1" dirty="0"/>
              <a:t>results.</a:t>
            </a:r>
            <a:endParaRPr lang="en-US" dirty="0"/>
          </a:p>
          <a:p>
            <a:pPr marL="0" indent="0">
              <a:buNone/>
            </a:pPr>
            <a:r>
              <a:rPr lang="en-US" i="1" dirty="0"/>
              <a:t>6. Use results to improve student learning.</a:t>
            </a:r>
            <a:endParaRPr lang="en-US" dirty="0"/>
          </a:p>
        </p:txBody>
      </p:sp>
      <p:sp>
        <p:nvSpPr>
          <p:cNvPr id="2" name="Title 1"/>
          <p:cNvSpPr>
            <a:spLocks noGrp="1"/>
          </p:cNvSpPr>
          <p:nvPr>
            <p:ph type="title"/>
          </p:nvPr>
        </p:nvSpPr>
        <p:spPr/>
        <p:txBody>
          <a:bodyPr>
            <a:normAutofit fontScale="90000"/>
          </a:bodyPr>
          <a:lstStyle/>
          <a:p>
            <a:r>
              <a:rPr lang="en-US" i="1" dirty="0" smtClean="0"/>
              <a:t>Process for measuring SLOs</a:t>
            </a:r>
            <a:r>
              <a:rPr lang="en-US" dirty="0" smtClean="0"/>
              <a:t/>
            </a:r>
            <a:br>
              <a:rPr lang="en-US" dirty="0" smtClean="0"/>
            </a:br>
            <a:endParaRPr lang="en-US" dirty="0"/>
          </a:p>
        </p:txBody>
      </p:sp>
    </p:spTree>
    <p:extLst>
      <p:ext uri="{BB962C8B-B14F-4D97-AF65-F5344CB8AC3E}">
        <p14:creationId xmlns:p14="http://schemas.microsoft.com/office/powerpoint/2010/main" val="3570092372"/>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07482110"/>
              </p:ext>
            </p:extLst>
          </p:nvPr>
        </p:nvGraphicFramePr>
        <p:xfrm>
          <a:off x="914400" y="1447800"/>
          <a:ext cx="7543800" cy="4572000"/>
        </p:xfrm>
        <a:graphic>
          <a:graphicData uri="http://schemas.openxmlformats.org/drawingml/2006/table">
            <a:tbl>
              <a:tblPr firstRow="1" firstCol="1" bandRow="1">
                <a:tableStyleId>{5C22544A-7EE6-4342-B048-85BDC9FD1C3A}</a:tableStyleId>
              </a:tblPr>
              <a:tblGrid>
                <a:gridCol w="7543800"/>
              </a:tblGrid>
              <a:tr h="4572000">
                <a:tc>
                  <a:txBody>
                    <a:bodyPr/>
                    <a:lstStyle/>
                    <a:p>
                      <a:pPr marL="0" marR="0">
                        <a:lnSpc>
                          <a:spcPct val="115000"/>
                        </a:lnSpc>
                        <a:spcBef>
                          <a:spcPts val="0"/>
                        </a:spcBef>
                        <a:spcAft>
                          <a:spcPts val="1000"/>
                        </a:spcAft>
                      </a:pPr>
                      <a:r>
                        <a:rPr lang="en-US" sz="1600" dirty="0">
                          <a:effectLst/>
                        </a:rPr>
                        <a:t>Heidi Andrade</a:t>
                      </a:r>
                    </a:p>
                    <a:p>
                      <a:pPr marL="0" marR="0">
                        <a:lnSpc>
                          <a:spcPct val="115000"/>
                        </a:lnSpc>
                        <a:spcBef>
                          <a:spcPts val="0"/>
                        </a:spcBef>
                        <a:spcAft>
                          <a:spcPts val="1000"/>
                        </a:spcAft>
                      </a:pPr>
                      <a:r>
                        <a:rPr lang="en-US" sz="1600" dirty="0">
                          <a:effectLst/>
                        </a:rPr>
                        <a:t>Rubrics have become popular with teachers as a means of communicating expectations for an assignment, providing focused feedback on works in progress, and grading final products. Although educators tend to define the word “rubric” in slightly different ways, Heidi Andrade’s commonly accepted definition is a document that articulates the expectations for an assignment by listing the criteria, or what counts, and describing levels of quality from excellent to poor. </a:t>
                      </a:r>
                    </a:p>
                    <a:p>
                      <a:pPr marL="0" marR="0">
                        <a:lnSpc>
                          <a:spcPct val="115000"/>
                        </a:lnSpc>
                        <a:spcBef>
                          <a:spcPts val="0"/>
                        </a:spcBef>
                        <a:spcAft>
                          <a:spcPts val="1000"/>
                        </a:spcAft>
                      </a:pPr>
                      <a:r>
                        <a:rPr lang="en-US" sz="1600" dirty="0">
                          <a:effectLst/>
                        </a:rPr>
                        <a:t>Rubrics are often used to grade student work but they can serve another, more important, role as well: Rubrics can teach as well as evaluate. When used as part of a formative, student-centered approach to assessment, rubrics have the potential to help students develop understanding and skill, as well as make dependable judgments about the quality of their own work. Students should be able to use rubrics in many of the same ways that teachers use them—to clarify the standards for a quality performance, and to guide ongoing feedback about progress toward those standards. </a:t>
                      </a:r>
                      <a:endParaRPr lang="en-US" sz="1600" dirty="0">
                        <a:effectLst/>
                        <a:latin typeface="Calibri"/>
                        <a:ea typeface="Calibri"/>
                        <a:cs typeface="Times New Roman"/>
                      </a:endParaRPr>
                    </a:p>
                  </a:txBody>
                  <a:tcPr marL="9525" marR="9525" marT="9525" marB="9525"/>
                </a:tc>
              </a:tr>
            </a:tbl>
          </a:graphicData>
        </a:graphic>
      </p:graphicFrame>
      <p:sp>
        <p:nvSpPr>
          <p:cNvPr id="2" name="Title 1"/>
          <p:cNvSpPr>
            <a:spLocks noGrp="1"/>
          </p:cNvSpPr>
          <p:nvPr>
            <p:ph type="title"/>
          </p:nvPr>
        </p:nvSpPr>
        <p:spPr>
          <a:xfrm>
            <a:off x="457200" y="381000"/>
            <a:ext cx="8229600" cy="1143000"/>
          </a:xfrm>
        </p:spPr>
        <p:txBody>
          <a:bodyPr/>
          <a:lstStyle/>
          <a:p>
            <a:r>
              <a:rPr lang="en-US" i="1" dirty="0"/>
              <a:t>What is a Rubric? </a:t>
            </a:r>
            <a:endParaRPr lang="en-US" dirty="0"/>
          </a:p>
        </p:txBody>
      </p:sp>
    </p:spTree>
    <p:extLst>
      <p:ext uri="{BB962C8B-B14F-4D97-AF65-F5344CB8AC3E}">
        <p14:creationId xmlns:p14="http://schemas.microsoft.com/office/powerpoint/2010/main" val="2727264377"/>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a:p>
          <a:p>
            <a:pPr marL="0" indent="0">
              <a:buNone/>
            </a:pPr>
            <a:r>
              <a:rPr lang="en-US" dirty="0"/>
              <a:t>Rubrics consist of a collection of steps that initiated by the student to take her/him from a </a:t>
            </a:r>
            <a:r>
              <a:rPr lang="en-US" dirty="0">
                <a:solidFill>
                  <a:srgbClr val="FF0000"/>
                </a:solidFill>
              </a:rPr>
              <a:t>Real World </a:t>
            </a:r>
            <a:r>
              <a:rPr lang="en-US" dirty="0"/>
              <a:t>problem to a </a:t>
            </a:r>
            <a:r>
              <a:rPr lang="en-US" dirty="0">
                <a:solidFill>
                  <a:srgbClr val="FF0000"/>
                </a:solidFill>
              </a:rPr>
              <a:t>sensible, correct solution. </a:t>
            </a:r>
            <a:r>
              <a:rPr lang="en-US" dirty="0" smtClean="0"/>
              <a:t>(It is sort of an ALGORITHM)</a:t>
            </a:r>
            <a:endParaRPr lang="en-US" dirty="0"/>
          </a:p>
          <a:p>
            <a:endParaRPr lang="en-US" dirty="0"/>
          </a:p>
        </p:txBody>
      </p:sp>
      <p:sp>
        <p:nvSpPr>
          <p:cNvPr id="2" name="Title 1"/>
          <p:cNvSpPr>
            <a:spLocks noGrp="1"/>
          </p:cNvSpPr>
          <p:nvPr>
            <p:ph type="title"/>
          </p:nvPr>
        </p:nvSpPr>
        <p:spPr/>
        <p:txBody>
          <a:bodyPr>
            <a:normAutofit fontScale="90000"/>
          </a:bodyPr>
          <a:lstStyle/>
          <a:p>
            <a:r>
              <a:rPr lang="en-US" dirty="0"/>
              <a:t>PHYSICS Problem </a:t>
            </a:r>
            <a:r>
              <a:rPr lang="en-US" dirty="0" smtClean="0"/>
              <a:t>Solving</a:t>
            </a:r>
            <a:br>
              <a:rPr lang="en-US" dirty="0" smtClean="0"/>
            </a:br>
            <a:r>
              <a:rPr lang="en-US" dirty="0" smtClean="0"/>
              <a:t>(Example of Rubrics)</a:t>
            </a:r>
            <a:endParaRPr lang="en-US" dirty="0"/>
          </a:p>
        </p:txBody>
      </p:sp>
    </p:spTree>
    <p:extLst>
      <p:ext uri="{BB962C8B-B14F-4D97-AF65-F5344CB8AC3E}">
        <p14:creationId xmlns:p14="http://schemas.microsoft.com/office/powerpoint/2010/main" val="2874104238"/>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i="1" dirty="0" smtClean="0"/>
              <a:t>• </a:t>
            </a:r>
            <a:r>
              <a:rPr lang="en-US" i="1" dirty="0"/>
              <a:t>Oral and written communication skills</a:t>
            </a:r>
            <a:endParaRPr lang="en-US" dirty="0"/>
          </a:p>
          <a:p>
            <a:pPr marL="0" indent="0">
              <a:buNone/>
            </a:pPr>
            <a:r>
              <a:rPr lang="en-US" i="1" dirty="0"/>
              <a:t>• Critical thinking skills</a:t>
            </a:r>
            <a:endParaRPr lang="en-US" dirty="0"/>
          </a:p>
          <a:p>
            <a:pPr marL="0" indent="0">
              <a:buNone/>
            </a:pPr>
            <a:r>
              <a:rPr lang="en-US" i="1" dirty="0"/>
              <a:t>• Mathematical problem-solving</a:t>
            </a:r>
            <a:endParaRPr lang="en-US" dirty="0"/>
          </a:p>
          <a:p>
            <a:pPr marL="0" indent="0">
              <a:buNone/>
            </a:pPr>
            <a:r>
              <a:rPr lang="en-US" i="1" dirty="0"/>
              <a:t>• Information literacy</a:t>
            </a:r>
            <a:endParaRPr lang="en-US" dirty="0"/>
          </a:p>
          <a:p>
            <a:pPr marL="0" indent="0">
              <a:buNone/>
            </a:pPr>
            <a:r>
              <a:rPr lang="en-US" i="1" dirty="0"/>
              <a:t>• Technological literacy</a:t>
            </a:r>
            <a:endParaRPr lang="en-US" dirty="0"/>
          </a:p>
          <a:p>
            <a:pPr marL="0" indent="0">
              <a:buNone/>
            </a:pPr>
            <a:r>
              <a:rPr lang="en-US" i="1" dirty="0"/>
              <a:t>• Social and interpersonal skills</a:t>
            </a:r>
            <a:endParaRPr lang="en-US" dirty="0"/>
          </a:p>
          <a:p>
            <a:pPr marL="0" indent="0">
              <a:buNone/>
            </a:pPr>
            <a:r>
              <a:rPr lang="en-US" i="1" dirty="0"/>
              <a:t>• Cultural/global/diversity studies</a:t>
            </a:r>
            <a:endParaRPr lang="en-US" dirty="0"/>
          </a:p>
          <a:p>
            <a:endParaRPr lang="en-US" dirty="0"/>
          </a:p>
        </p:txBody>
      </p:sp>
      <p:sp>
        <p:nvSpPr>
          <p:cNvPr id="2" name="Title 1"/>
          <p:cNvSpPr>
            <a:spLocks noGrp="1"/>
          </p:cNvSpPr>
          <p:nvPr>
            <p:ph type="title"/>
          </p:nvPr>
        </p:nvSpPr>
        <p:spPr/>
        <p:txBody>
          <a:bodyPr/>
          <a:lstStyle/>
          <a:p>
            <a:r>
              <a:rPr lang="en-US" i="1" dirty="0" smtClean="0"/>
              <a:t>General Education outcomes</a:t>
            </a:r>
            <a:endParaRPr lang="en-US" dirty="0"/>
          </a:p>
        </p:txBody>
      </p:sp>
    </p:spTree>
    <p:extLst>
      <p:ext uri="{BB962C8B-B14F-4D97-AF65-F5344CB8AC3E}">
        <p14:creationId xmlns:p14="http://schemas.microsoft.com/office/powerpoint/2010/main" val="1852337204"/>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4800" i="1" dirty="0" smtClean="0"/>
              <a:t>If </a:t>
            </a:r>
            <a:r>
              <a:rPr lang="en-US" sz="4800" i="1" dirty="0"/>
              <a:t>it is not documented then it did</a:t>
            </a:r>
            <a:endParaRPr lang="en-US" sz="4800" dirty="0"/>
          </a:p>
          <a:p>
            <a:pPr marL="0" indent="0" algn="ctr">
              <a:buNone/>
            </a:pPr>
            <a:r>
              <a:rPr lang="en-US" sz="4800" i="1" dirty="0"/>
              <a:t>not happen.</a:t>
            </a:r>
            <a:endParaRPr lang="en-US" sz="4800" dirty="0"/>
          </a:p>
        </p:txBody>
      </p:sp>
      <p:sp>
        <p:nvSpPr>
          <p:cNvPr id="2" name="Title 1"/>
          <p:cNvSpPr>
            <a:spLocks noGrp="1"/>
          </p:cNvSpPr>
          <p:nvPr>
            <p:ph type="title"/>
          </p:nvPr>
        </p:nvSpPr>
        <p:spPr/>
        <p:txBody>
          <a:bodyPr>
            <a:normAutofit fontScale="90000"/>
          </a:bodyPr>
          <a:lstStyle/>
          <a:p>
            <a:r>
              <a:rPr lang="en-US" i="1" dirty="0" smtClean="0"/>
              <a:t>Documentation Rule</a:t>
            </a:r>
            <a:r>
              <a:rPr lang="en-US" dirty="0" smtClean="0"/>
              <a:t/>
            </a:r>
            <a:br>
              <a:rPr lang="en-US" dirty="0" smtClean="0"/>
            </a:br>
            <a:endParaRPr lang="en-US" dirty="0"/>
          </a:p>
        </p:txBody>
      </p:sp>
    </p:spTree>
    <p:extLst>
      <p:ext uri="{BB962C8B-B14F-4D97-AF65-F5344CB8AC3E}">
        <p14:creationId xmlns:p14="http://schemas.microsoft.com/office/powerpoint/2010/main" val="4198687584"/>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3523627"/>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fontScale="90000"/>
          </a:bodyPr>
          <a:lstStyle/>
          <a:p>
            <a:r>
              <a:rPr lang="en-US" i="1" dirty="0"/>
              <a:t>Closing the loop</a:t>
            </a:r>
            <a:r>
              <a:rPr lang="en-US" dirty="0"/>
              <a:t/>
            </a:r>
            <a:br>
              <a:rPr lang="en-US" dirty="0"/>
            </a:br>
            <a:endParaRPr lang="en-US" dirty="0"/>
          </a:p>
        </p:txBody>
      </p:sp>
    </p:spTree>
    <p:extLst>
      <p:ext uri="{BB962C8B-B14F-4D97-AF65-F5344CB8AC3E}">
        <p14:creationId xmlns:p14="http://schemas.microsoft.com/office/powerpoint/2010/main" val="775744638"/>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224394285"/>
              </p:ext>
            </p:extLst>
          </p:nvPr>
        </p:nvGraphicFramePr>
        <p:xfrm>
          <a:off x="2895600" y="1752600"/>
          <a:ext cx="4073579" cy="4390263"/>
        </p:xfrm>
        <a:graphic>
          <a:graphicData uri="http://schemas.openxmlformats.org/drawingml/2006/table">
            <a:tbl>
              <a:tblPr firstRow="1" firstCol="1" bandRow="1"/>
              <a:tblGrid>
                <a:gridCol w="685800"/>
                <a:gridCol w="533400"/>
                <a:gridCol w="609600"/>
                <a:gridCol w="609600"/>
                <a:gridCol w="762000"/>
                <a:gridCol w="873179"/>
              </a:tblGrid>
              <a:tr h="163050">
                <a:tc gridSpan="6">
                  <a:txBody>
                    <a:bodyPr/>
                    <a:lstStyle/>
                    <a:p>
                      <a:pPr marL="0" marR="0" algn="ctr">
                        <a:lnSpc>
                          <a:spcPct val="115000"/>
                        </a:lnSpc>
                        <a:spcBef>
                          <a:spcPts val="0"/>
                        </a:spcBef>
                        <a:spcAft>
                          <a:spcPts val="1000"/>
                        </a:spcAft>
                      </a:pPr>
                      <a:r>
                        <a:rPr lang="en-US" sz="1050" b="1" dirty="0">
                          <a:effectLst/>
                          <a:latin typeface="Calibri"/>
                          <a:ea typeface="Calibri"/>
                          <a:cs typeface="Arial"/>
                        </a:rPr>
                        <a:t>PHY 213S Assessment Rubric</a:t>
                      </a:r>
                      <a:endParaRPr lang="en-US" sz="800" dirty="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642">
                <a:tc rowSpan="6">
                  <a:txBody>
                    <a:bodyPr/>
                    <a:lstStyle/>
                    <a:p>
                      <a:pPr marL="0" marR="0">
                        <a:lnSpc>
                          <a:spcPct val="115000"/>
                        </a:lnSpc>
                        <a:spcBef>
                          <a:spcPts val="0"/>
                        </a:spcBef>
                        <a:spcAft>
                          <a:spcPts val="1000"/>
                        </a:spcAft>
                      </a:pPr>
                      <a:r>
                        <a:rPr lang="en-US" sz="900" b="1" dirty="0">
                          <a:effectLst/>
                          <a:latin typeface="Calibri"/>
                          <a:ea typeface="Calibri"/>
                          <a:cs typeface="Arial"/>
                        </a:rPr>
                        <a:t>Description of Assessed Objective</a:t>
                      </a:r>
                      <a:endParaRPr lang="en-US" sz="800" dirty="0">
                        <a:effectLst/>
                        <a:latin typeface="Calibri"/>
                        <a:ea typeface="Calibri"/>
                        <a:cs typeface="Arial"/>
                      </a:endParaRPr>
                    </a:p>
                    <a:p>
                      <a:pPr marL="0" marR="0">
                        <a:lnSpc>
                          <a:spcPct val="115000"/>
                        </a:lnSpc>
                        <a:spcBef>
                          <a:spcPts val="0"/>
                        </a:spcBef>
                        <a:spcAft>
                          <a:spcPts val="1000"/>
                        </a:spcAft>
                      </a:pPr>
                      <a:r>
                        <a:rPr lang="en-US" sz="900" b="1" dirty="0">
                          <a:effectLst/>
                          <a:latin typeface="Calibri"/>
                          <a:ea typeface="Calibri"/>
                          <a:cs typeface="Arial"/>
                        </a:rPr>
                        <a:t> </a:t>
                      </a:r>
                      <a:endParaRPr lang="en-US" sz="800" dirty="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3</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2</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1</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0</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133">
                <a:tc vMerge="1">
                  <a:txBody>
                    <a:bodyPr/>
                    <a:lstStyle/>
                    <a:p>
                      <a:endParaRPr lang="en-US"/>
                    </a:p>
                  </a:txBody>
                  <a:tcPr/>
                </a:tc>
                <a:tc>
                  <a:txBody>
                    <a:bodyPr/>
                    <a:lstStyle/>
                    <a:p>
                      <a:pPr marL="0" marR="0">
                        <a:lnSpc>
                          <a:spcPct val="115000"/>
                        </a:lnSpc>
                        <a:spcBef>
                          <a:spcPts val="0"/>
                        </a:spcBef>
                        <a:spcAft>
                          <a:spcPts val="1000"/>
                        </a:spcAft>
                      </a:pPr>
                      <a:r>
                        <a:rPr lang="en-US" sz="800" b="1" dirty="0">
                          <a:effectLst/>
                          <a:latin typeface="Calibri"/>
                          <a:ea typeface="Calibri"/>
                          <a:cs typeface="Arial"/>
                        </a:rPr>
                        <a:t>Physics approach</a:t>
                      </a:r>
                      <a:endParaRPr lang="en-US" sz="800" dirty="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The physics approach is appropriate and complete</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The physics approach contains minor omissions or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Some concepts and principles of the physics approach are missing/or inappropriate</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Most  physics approach is missing and/or inappropriate</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7133">
                <a:tc vMerge="1">
                  <a:txBody>
                    <a:bodyPr/>
                    <a:lstStyle/>
                    <a:p>
                      <a:endParaRPr lang="en-US"/>
                    </a:p>
                  </a:txBody>
                  <a:tcPr/>
                </a:tc>
                <a:tc>
                  <a:txBody>
                    <a:bodyPr/>
                    <a:lstStyle/>
                    <a:p>
                      <a:pPr marL="0" marR="0">
                        <a:lnSpc>
                          <a:spcPct val="115000"/>
                        </a:lnSpc>
                        <a:spcBef>
                          <a:spcPts val="0"/>
                        </a:spcBef>
                        <a:spcAft>
                          <a:spcPts val="1000"/>
                        </a:spcAft>
                      </a:pPr>
                      <a:r>
                        <a:rPr lang="en-US" sz="800" b="1">
                          <a:effectLst/>
                          <a:latin typeface="Calibri"/>
                          <a:ea typeface="Calibri"/>
                          <a:cs typeface="Arial"/>
                        </a:rPr>
                        <a:t>Specific Application of physics</a:t>
                      </a:r>
                      <a:endParaRPr lang="en-US" sz="80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The specific application of physics is appropriate and complete</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The specific application of physics contains minor omissions or errors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Parts of the specific application of physics are missing and/or contain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Most of the specific application of physics is missing and/or contains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7492">
                <a:tc vMerge="1">
                  <a:txBody>
                    <a:bodyPr/>
                    <a:lstStyle/>
                    <a:p>
                      <a:endParaRPr lang="en-US"/>
                    </a:p>
                  </a:txBody>
                  <a:tcPr/>
                </a:tc>
                <a:tc>
                  <a:txBody>
                    <a:bodyPr/>
                    <a:lstStyle/>
                    <a:p>
                      <a:pPr marL="0" marR="0">
                        <a:lnSpc>
                          <a:spcPct val="115000"/>
                        </a:lnSpc>
                        <a:spcBef>
                          <a:spcPts val="0"/>
                        </a:spcBef>
                        <a:spcAft>
                          <a:spcPts val="1000"/>
                        </a:spcAft>
                      </a:pPr>
                      <a:r>
                        <a:rPr lang="en-US" sz="700" b="1">
                          <a:effectLst/>
                          <a:latin typeface="Calibri"/>
                          <a:ea typeface="Calibri"/>
                          <a:cs typeface="Arial"/>
                        </a:rPr>
                        <a:t>Mathematical procedure</a:t>
                      </a:r>
                      <a:endParaRPr lang="en-US" sz="80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The mathematical procedures are appropriate and complete</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Appropriate  mathematical procedures are used with minor omissions or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Parts of the mathematical procedures are missing and/or contains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Most of the mathematical procedures are missing and/or contain errors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7492">
                <a:tc vMerge="1">
                  <a:txBody>
                    <a:bodyPr/>
                    <a:lstStyle/>
                    <a:p>
                      <a:endParaRPr lang="en-US"/>
                    </a:p>
                  </a:txBody>
                  <a:tcPr/>
                </a:tc>
                <a:tc>
                  <a:txBody>
                    <a:bodyPr/>
                    <a:lstStyle/>
                    <a:p>
                      <a:pPr marL="0" marR="0">
                        <a:lnSpc>
                          <a:spcPct val="115000"/>
                        </a:lnSpc>
                        <a:spcBef>
                          <a:spcPts val="0"/>
                        </a:spcBef>
                        <a:spcAft>
                          <a:spcPts val="1000"/>
                        </a:spcAft>
                      </a:pPr>
                      <a:r>
                        <a:rPr lang="en-US" sz="800" b="1">
                          <a:effectLst/>
                          <a:latin typeface="Calibri"/>
                          <a:ea typeface="Calibri"/>
                          <a:cs typeface="Arial"/>
                        </a:rPr>
                        <a:t>Logical progress</a:t>
                      </a:r>
                      <a:endParaRPr lang="en-US" sz="80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The entire solution is clear, focused and logically connected</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The solution is clear and focused with minor inconsistencies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Parts of the solution are unclear, unfocused, and/or inconsistent</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Most of the solution parts are unclear, unfocused, and/or inconsistent</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642">
                <a:tc vMerge="1">
                  <a:txBody>
                    <a:bodyPr/>
                    <a:lstStyle/>
                    <a:p>
                      <a:endParaRPr lang="en-US"/>
                    </a:p>
                  </a:txBody>
                  <a:tcPr/>
                </a:tc>
                <a:tc>
                  <a:txBody>
                    <a:bodyPr/>
                    <a:lstStyle/>
                    <a:p>
                      <a:pPr marL="0" marR="0">
                        <a:lnSpc>
                          <a:spcPct val="115000"/>
                        </a:lnSpc>
                        <a:spcBef>
                          <a:spcPts val="0"/>
                        </a:spcBef>
                        <a:spcAft>
                          <a:spcPts val="1000"/>
                        </a:spcAft>
                      </a:pPr>
                      <a:r>
                        <a:rPr lang="en-US" sz="800">
                          <a:effectLst/>
                          <a:latin typeface="Calibri"/>
                          <a:ea typeface="Calibri"/>
                          <a:cs typeface="Arial"/>
                        </a:rPr>
                        <a:t>Totals</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a:effectLst/>
                          <a:latin typeface="Calibri"/>
                          <a:ea typeface="Calibri"/>
                          <a:cs typeface="Arial"/>
                        </a:rPr>
                        <a:t>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dirty="0">
                          <a:effectLst/>
                          <a:latin typeface="Calibri"/>
                          <a:ea typeface="Calibri"/>
                          <a:cs typeface="Arial"/>
                        </a:rPr>
                        <a:t> </a:t>
                      </a: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642">
                <a:tc gridSpan="6">
                  <a:txBody>
                    <a:bodyPr/>
                    <a:lstStyle/>
                    <a:p>
                      <a:pPr marL="0" marR="0">
                        <a:lnSpc>
                          <a:spcPct val="115000"/>
                        </a:lnSpc>
                        <a:spcBef>
                          <a:spcPts val="0"/>
                        </a:spcBef>
                        <a:spcAft>
                          <a:spcPts val="1000"/>
                        </a:spcAft>
                      </a:pPr>
                      <a:r>
                        <a:rPr lang="en-US" sz="800" b="1" dirty="0">
                          <a:effectLst/>
                          <a:latin typeface="Calibri"/>
                          <a:ea typeface="Calibri"/>
                          <a:cs typeface="Arial"/>
                        </a:rPr>
                        <a:t>Instructor analysis: </a:t>
                      </a:r>
                      <a:endParaRPr lang="en-US" sz="800" dirty="0">
                        <a:effectLst/>
                        <a:latin typeface="Calibri"/>
                        <a:ea typeface="Calibri"/>
                        <a:cs typeface="Arial"/>
                      </a:endParaRPr>
                    </a:p>
                  </a:txBody>
                  <a:tcPr marL="35446" marR="354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Title 2"/>
          <p:cNvSpPr>
            <a:spLocks noGrp="1"/>
          </p:cNvSpPr>
          <p:nvPr>
            <p:ph type="title"/>
          </p:nvPr>
        </p:nvSpPr>
        <p:spPr/>
        <p:txBody>
          <a:bodyPr>
            <a:normAutofit/>
          </a:bodyPr>
          <a:lstStyle/>
          <a:p>
            <a:r>
              <a:rPr lang="en-US" sz="2800" dirty="0" smtClean="0"/>
              <a:t>Sample Rubric For Cal-Based PHYSICS I</a:t>
            </a:r>
            <a:endParaRPr lang="en-US" sz="2800" dirty="0"/>
          </a:p>
        </p:txBody>
      </p:sp>
    </p:spTree>
    <p:extLst>
      <p:ext uri="{BB962C8B-B14F-4D97-AF65-F5344CB8AC3E}">
        <p14:creationId xmlns:p14="http://schemas.microsoft.com/office/powerpoint/2010/main" val="1660856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ontent Placeholder 20"/>
          <p:cNvGraphicFramePr>
            <a:graphicFrameLocks noGrp="1"/>
          </p:cNvGraphicFramePr>
          <p:nvPr>
            <p:ph idx="1"/>
            <p:extLst>
              <p:ext uri="{D42A27DB-BD31-4B8C-83A1-F6EECF244321}">
                <p14:modId xmlns:p14="http://schemas.microsoft.com/office/powerpoint/2010/main" val="2497133802"/>
              </p:ext>
            </p:extLst>
          </p:nvPr>
        </p:nvGraphicFramePr>
        <p:xfrm>
          <a:off x="1475581" y="2011680"/>
          <a:ext cx="5981700" cy="6429693"/>
        </p:xfrm>
        <a:graphic>
          <a:graphicData uri="http://schemas.openxmlformats.org/drawingml/2006/table">
            <a:tbl>
              <a:tblPr>
                <a:tableStyleId>{5C22544A-7EE6-4342-B048-85BDC9FD1C3A}</a:tableStyleId>
              </a:tblPr>
              <a:tblGrid>
                <a:gridCol w="2855378"/>
                <a:gridCol w="1073622"/>
                <a:gridCol w="2052700"/>
              </a:tblGrid>
              <a:tr h="1924685">
                <a:tc>
                  <a:txBody>
                    <a:bodyPr/>
                    <a:lstStyle/>
                    <a:p>
                      <a:pPr marL="320040" marR="800100" fontAlgn="base">
                        <a:lnSpc>
                          <a:spcPts val="1165"/>
                        </a:lnSpc>
                        <a:spcBef>
                          <a:spcPts val="4965"/>
                        </a:spcBef>
                        <a:spcAft>
                          <a:spcPts val="0"/>
                        </a:spcAft>
                      </a:pPr>
                      <a:endParaRPr lang="en-US" sz="1200" dirty="0">
                        <a:effectLst/>
                        <a:latin typeface="Times New Roman"/>
                        <a:ea typeface="Times New Roman"/>
                      </a:endParaRPr>
                    </a:p>
                  </a:txBody>
                  <a:tcPr marL="0" marR="0" marT="0" marB="0" anchor="b"/>
                </a:tc>
                <a:tc>
                  <a:txBody>
                    <a:bodyPr/>
                    <a:lstStyle/>
                    <a:p>
                      <a:pPr marL="0" marR="799465" algn="r" fontAlgn="base">
                        <a:lnSpc>
                          <a:spcPts val="1650"/>
                        </a:lnSpc>
                        <a:spcBef>
                          <a:spcPts val="780"/>
                        </a:spcBef>
                        <a:spcAft>
                          <a:spcPts val="0"/>
                        </a:spcAft>
                      </a:pPr>
                      <a:r>
                        <a:rPr lang="en-US" sz="1100" spc="-155" dirty="0">
                          <a:effectLst/>
                        </a:rPr>
                        <a:t>y</a:t>
                      </a:r>
                      <a:endParaRPr lang="en-US" sz="1200" dirty="0">
                        <a:effectLst/>
                      </a:endParaRPr>
                    </a:p>
                    <a:p>
                      <a:pPr marL="0" marR="0">
                        <a:spcBef>
                          <a:spcPts val="0"/>
                        </a:spcBef>
                        <a:spcAft>
                          <a:spcPts val="0"/>
                        </a:spcAft>
                      </a:pPr>
                      <a:r>
                        <a:rPr lang="en-US" sz="1200" dirty="0">
                          <a:effectLst/>
                        </a:rPr>
                        <a:t> </a:t>
                      </a:r>
                    </a:p>
                    <a:p>
                      <a:pPr marL="0" marR="0">
                        <a:spcBef>
                          <a:spcPts val="0"/>
                        </a:spcBef>
                        <a:spcAft>
                          <a:spcPts val="0"/>
                        </a:spcAft>
                      </a:pPr>
                      <a:r>
                        <a:rPr lang="en-US" sz="1200" dirty="0">
                          <a:effectLst/>
                        </a:rPr>
                        <a:t>      </a:t>
                      </a:r>
                    </a:p>
                    <a:p>
                      <a:pPr marL="0" marR="0">
                        <a:spcBef>
                          <a:spcPts val="0"/>
                        </a:spcBef>
                        <a:spcAft>
                          <a:spcPts val="0"/>
                        </a:spcAft>
                      </a:pPr>
                      <a:r>
                        <a:rPr lang="en-US" sz="700" dirty="0">
                          <a:effectLst/>
                        </a:rPr>
                        <a:t>          </a:t>
                      </a:r>
                      <a:endParaRPr lang="en-US" sz="1200" dirty="0">
                        <a:effectLst/>
                      </a:endParaRPr>
                    </a:p>
                    <a:p>
                      <a:pPr marL="0" marR="0">
                        <a:spcBef>
                          <a:spcPts val="0"/>
                        </a:spcBef>
                        <a:spcAft>
                          <a:spcPts val="0"/>
                        </a:spcAft>
                      </a:pPr>
                      <a:r>
                        <a:rPr lang="en-US" sz="600" dirty="0">
                          <a:effectLst/>
                        </a:rPr>
                        <a:t> </a:t>
                      </a:r>
                      <a:endParaRPr lang="en-US" sz="1200" dirty="0">
                        <a:effectLst/>
                      </a:endParaRPr>
                    </a:p>
                    <a:p>
                      <a:pPr marL="0" marR="617220" algn="r" fontAlgn="base">
                        <a:lnSpc>
                          <a:spcPts val="500"/>
                        </a:lnSpc>
                        <a:spcBef>
                          <a:spcPts val="1920"/>
                        </a:spcBef>
                        <a:spcAft>
                          <a:spcPts val="0"/>
                        </a:spcAft>
                      </a:pPr>
                      <a:r>
                        <a:rPr lang="en-US" sz="1000" dirty="0">
                          <a:effectLst/>
                        </a:rPr>
                        <a:t>	 </a:t>
                      </a:r>
                      <a:endParaRPr lang="en-US" sz="1200" dirty="0">
                        <a:effectLst/>
                      </a:endParaRPr>
                    </a:p>
                    <a:p>
                      <a:pPr marL="0" marR="0">
                        <a:spcBef>
                          <a:spcPts val="0"/>
                        </a:spcBef>
                        <a:spcAft>
                          <a:spcPts val="0"/>
                        </a:spcAft>
                      </a:pPr>
                      <a:r>
                        <a:rPr lang="en-US" sz="1200" dirty="0">
                          <a:effectLst/>
                        </a:rPr>
                        <a:t>  </a:t>
                      </a:r>
                    </a:p>
                    <a:p>
                      <a:pPr marL="0" marR="0">
                        <a:spcBef>
                          <a:spcPts val="0"/>
                        </a:spcBef>
                        <a:spcAft>
                          <a:spcPts val="0"/>
                        </a:spcAft>
                      </a:pPr>
                      <a:r>
                        <a:rPr lang="en-US" sz="300" dirty="0">
                          <a:effectLst/>
                        </a:rPr>
                        <a:t>    </a:t>
                      </a:r>
                      <a:endParaRPr lang="en-US" sz="1200" dirty="0">
                        <a:effectLst/>
                      </a:endParaRPr>
                    </a:p>
                    <a:p>
                      <a:pPr marL="0" marR="617220" algn="r" fontAlgn="base">
                        <a:lnSpc>
                          <a:spcPts val="500"/>
                        </a:lnSpc>
                        <a:spcBef>
                          <a:spcPts val="1920"/>
                        </a:spcBef>
                        <a:spcAft>
                          <a:spcPts val="0"/>
                        </a:spcAft>
                      </a:pPr>
                      <a:r>
                        <a:rPr lang="en-US" sz="1400" dirty="0" smtClean="0">
                          <a:effectLst/>
                        </a:rPr>
                        <a:t>  </a:t>
                      </a:r>
                      <a:r>
                        <a:rPr lang="en-US" sz="1000" dirty="0" smtClean="0">
                          <a:effectLst/>
                        </a:rPr>
                        <a:t>                    </a:t>
                      </a:r>
                      <a:endParaRPr lang="en-US" sz="1200" dirty="0">
                        <a:effectLst/>
                        <a:latin typeface="Times New Roman"/>
                        <a:ea typeface="Times New Roman"/>
                      </a:endParaRPr>
                    </a:p>
                  </a:txBody>
                  <a:tcPr marL="0" marR="0" marT="0" marB="0"/>
                </a:tc>
                <a:tc>
                  <a:txBody>
                    <a:bodyPr/>
                    <a:lstStyle/>
                    <a:p>
                      <a:pPr marL="0" marR="1322705" fontAlgn="base">
                        <a:lnSpc>
                          <a:spcPts val="1390"/>
                        </a:lnSpc>
                        <a:spcBef>
                          <a:spcPts val="6570"/>
                        </a:spcBef>
                        <a:spcAft>
                          <a:spcPts val="7175"/>
                        </a:spcAft>
                      </a:pPr>
                      <a:endParaRPr lang="en-US" sz="1200" dirty="0" smtClean="0">
                        <a:effectLst/>
                      </a:endParaRPr>
                    </a:p>
                    <a:p>
                      <a:pPr marL="0" marR="1322705" fontAlgn="base">
                        <a:lnSpc>
                          <a:spcPts val="1390"/>
                        </a:lnSpc>
                        <a:spcBef>
                          <a:spcPts val="6570"/>
                        </a:spcBef>
                        <a:spcAft>
                          <a:spcPts val="7175"/>
                        </a:spcAft>
                      </a:pPr>
                      <a:endParaRPr lang="en-US" sz="1200" dirty="0">
                        <a:effectLst/>
                      </a:endParaRPr>
                    </a:p>
                    <a:p>
                      <a:pPr marL="0" marR="0">
                        <a:spcBef>
                          <a:spcPts val="0"/>
                        </a:spcBef>
                        <a:spcAft>
                          <a:spcPts val="0"/>
                        </a:spcAft>
                      </a:pPr>
                      <a:r>
                        <a:rPr lang="en-US" sz="1200" dirty="0">
                          <a:effectLst/>
                        </a:rPr>
                        <a:t>     </a:t>
                      </a:r>
                      <a:r>
                        <a:rPr lang="en-US" sz="1200" dirty="0" smtClean="0">
                          <a:effectLst/>
                        </a:rPr>
                        <a:t>                    </a:t>
                      </a:r>
                      <a:endParaRPr lang="en-US" sz="1200" dirty="0">
                        <a:effectLst/>
                      </a:endParaRPr>
                    </a:p>
                    <a:p>
                      <a:pPr marL="0" marR="0">
                        <a:spcBef>
                          <a:spcPts val="0"/>
                        </a:spcBef>
                        <a:spcAft>
                          <a:spcPts val="0"/>
                        </a:spcAft>
                      </a:pPr>
                      <a:r>
                        <a:rPr lang="en-US" sz="700" dirty="0">
                          <a:effectLst/>
                        </a:rPr>
                        <a:t>         </a:t>
                      </a:r>
                      <a:endParaRPr lang="en-US" sz="1200" dirty="0">
                        <a:effectLst/>
                      </a:endParaRPr>
                    </a:p>
                    <a:p>
                      <a:pPr marL="0" marR="0">
                        <a:spcBef>
                          <a:spcPts val="0"/>
                        </a:spcBef>
                        <a:spcAft>
                          <a:spcPts val="0"/>
                        </a:spcAft>
                      </a:pPr>
                      <a:r>
                        <a:rPr lang="en-US" sz="1200" dirty="0">
                          <a:effectLst/>
                        </a:rPr>
                        <a:t> </a:t>
                      </a:r>
                    </a:p>
                    <a:p>
                      <a:pPr marL="0" marR="1322705" algn="l" fontAlgn="base">
                        <a:lnSpc>
                          <a:spcPts val="1390"/>
                        </a:lnSpc>
                        <a:spcBef>
                          <a:spcPts val="6570"/>
                        </a:spcBef>
                        <a:spcAft>
                          <a:spcPts val="7175"/>
                        </a:spcAft>
                      </a:pPr>
                      <a:r>
                        <a:rPr lang="en-US" sz="1000" dirty="0">
                          <a:effectLst/>
                        </a:rPr>
                        <a:t>      </a:t>
                      </a:r>
                      <a:endParaRPr lang="en-US" sz="1200" dirty="0">
                        <a:effectLst/>
                      </a:endParaRPr>
                    </a:p>
                    <a:p>
                      <a:pPr marL="0" marR="1322705" algn="r" fontAlgn="base">
                        <a:lnSpc>
                          <a:spcPts val="1390"/>
                        </a:lnSpc>
                        <a:spcBef>
                          <a:spcPts val="6570"/>
                        </a:spcBef>
                        <a:spcAft>
                          <a:spcPts val="7175"/>
                        </a:spcAft>
                      </a:pPr>
                      <a:r>
                        <a:rPr lang="en-US" sz="1000" dirty="0">
                          <a:effectLst/>
                        </a:rPr>
                        <a:t> </a:t>
                      </a:r>
                      <a:endParaRPr lang="en-US" sz="1200" dirty="0">
                        <a:effectLst/>
                        <a:latin typeface="Times New Roman"/>
                        <a:ea typeface="Times New Roman"/>
                      </a:endParaRPr>
                    </a:p>
                  </a:txBody>
                  <a:tcPr marL="0" marR="0" marT="0" marB="0"/>
                </a:tc>
              </a:tr>
            </a:tbl>
          </a:graphicData>
        </a:graphic>
      </p:graphicFrame>
      <p:sp>
        <p:nvSpPr>
          <p:cNvPr id="3" name="Title 2"/>
          <p:cNvSpPr>
            <a:spLocks noGrp="1"/>
          </p:cNvSpPr>
          <p:nvPr>
            <p:ph type="title"/>
          </p:nvPr>
        </p:nvSpPr>
        <p:spPr/>
        <p:txBody>
          <a:bodyPr>
            <a:normAutofit/>
          </a:bodyPr>
          <a:lstStyle/>
          <a:p>
            <a:r>
              <a:rPr lang="en-US" sz="2000" dirty="0" smtClean="0"/>
              <a:t>Learning Outcome Number 1</a:t>
            </a:r>
            <a:br>
              <a:rPr lang="en-US" sz="2000" dirty="0" smtClean="0"/>
            </a:br>
            <a:r>
              <a:rPr lang="en-US" sz="2000" dirty="0" smtClean="0"/>
              <a:t>Solving Projectile Motion Problems</a:t>
            </a:r>
            <a:endParaRPr lang="en-US" sz="2000" dirty="0"/>
          </a:p>
        </p:txBody>
      </p:sp>
      <p:graphicFrame>
        <p:nvGraphicFramePr>
          <p:cNvPr id="22" name="Object 21"/>
          <p:cNvGraphicFramePr>
            <a:graphicFrameLocks noChangeAspect="1"/>
          </p:cNvGraphicFramePr>
          <p:nvPr/>
        </p:nvGraphicFramePr>
        <p:xfrm>
          <a:off x="1474788" y="2011363"/>
          <a:ext cx="114300" cy="114300"/>
        </p:xfrm>
        <a:graphic>
          <a:graphicData uri="http://schemas.openxmlformats.org/presentationml/2006/ole">
            <mc:AlternateContent xmlns:mc="http://schemas.openxmlformats.org/markup-compatibility/2006">
              <mc:Choice xmlns:v="urn:schemas-microsoft-com:vml" Requires="v">
                <p:oleObj spid="_x0000_s2108" name="Equation" r:id="rId3" imgW="114102" imgH="114102" progId="Equation.3">
                  <p:embed/>
                </p:oleObj>
              </mc:Choice>
              <mc:Fallback>
                <p:oleObj name="Equation" r:id="rId3" imgW="114102" imgH="114102" progId="Equation.3">
                  <p:embed/>
                  <p:pic>
                    <p:nvPicPr>
                      <p:cNvPr id="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4788" y="2011363"/>
                        <a:ext cx="114300" cy="11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22"/>
          <p:cNvGraphicFramePr>
            <a:graphicFrameLocks noChangeAspect="1"/>
          </p:cNvGraphicFramePr>
          <p:nvPr/>
        </p:nvGraphicFramePr>
        <p:xfrm>
          <a:off x="1474788" y="2011363"/>
          <a:ext cx="114300" cy="114300"/>
        </p:xfrm>
        <a:graphic>
          <a:graphicData uri="http://schemas.openxmlformats.org/presentationml/2006/ole">
            <mc:AlternateContent xmlns:mc="http://schemas.openxmlformats.org/markup-compatibility/2006">
              <mc:Choice xmlns:v="urn:schemas-microsoft-com:vml" Requires="v">
                <p:oleObj spid="_x0000_s2109" name="Equation" r:id="rId5" imgW="114102" imgH="114102" progId="Equation.3">
                  <p:embed/>
                </p:oleObj>
              </mc:Choice>
              <mc:Fallback>
                <p:oleObj name="Equation" r:id="rId5" imgW="114102" imgH="114102"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4788" y="2011363"/>
                        <a:ext cx="114300" cy="11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p:cNvGraphicFramePr>
            <a:graphicFrameLocks noChangeAspect="1"/>
          </p:cNvGraphicFramePr>
          <p:nvPr/>
        </p:nvGraphicFramePr>
        <p:xfrm>
          <a:off x="1474788" y="2011363"/>
          <a:ext cx="104775" cy="104775"/>
        </p:xfrm>
        <a:graphic>
          <a:graphicData uri="http://schemas.openxmlformats.org/presentationml/2006/ole">
            <mc:AlternateContent xmlns:mc="http://schemas.openxmlformats.org/markup-compatibility/2006">
              <mc:Choice xmlns:v="urn:schemas-microsoft-com:vml" Requires="v">
                <p:oleObj spid="_x0000_s2110" name="Equation" r:id="rId7" imgW="101512" imgH="101512" progId="Equation.3">
                  <p:embed/>
                </p:oleObj>
              </mc:Choice>
              <mc:Fallback>
                <p:oleObj name="Equation" r:id="rId7" imgW="101512" imgH="101512"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4788" y="2011363"/>
                        <a:ext cx="104775" cy="104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4"/>
          <p:cNvGraphicFramePr>
            <a:graphicFrameLocks noChangeAspect="1"/>
          </p:cNvGraphicFramePr>
          <p:nvPr/>
        </p:nvGraphicFramePr>
        <p:xfrm>
          <a:off x="1474788" y="2011363"/>
          <a:ext cx="114300" cy="114300"/>
        </p:xfrm>
        <a:graphic>
          <a:graphicData uri="http://schemas.openxmlformats.org/presentationml/2006/ole">
            <mc:AlternateContent xmlns:mc="http://schemas.openxmlformats.org/markup-compatibility/2006">
              <mc:Choice xmlns:v="urn:schemas-microsoft-com:vml" Requires="v">
                <p:oleObj spid="_x0000_s2111" name="Equation" r:id="rId9" imgW="114102" imgH="114102" progId="Equation.3">
                  <p:embed/>
                </p:oleObj>
              </mc:Choice>
              <mc:Fallback>
                <p:oleObj name="Equation" r:id="rId9" imgW="114102" imgH="114102"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74788" y="2011363"/>
                        <a:ext cx="114300" cy="11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AutoShape 26"/>
          <p:cNvSpPr>
            <a:spLocks noChangeShapeType="1"/>
          </p:cNvSpPr>
          <p:nvPr/>
        </p:nvSpPr>
        <p:spPr bwMode="auto">
          <a:xfrm flipV="1">
            <a:off x="5181600" y="2058988"/>
            <a:ext cx="0" cy="19081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AutoShape 21"/>
          <p:cNvSpPr>
            <a:spLocks noChangeShapeType="1"/>
          </p:cNvSpPr>
          <p:nvPr/>
        </p:nvSpPr>
        <p:spPr bwMode="auto">
          <a:xfrm flipV="1">
            <a:off x="5182611" y="3468255"/>
            <a:ext cx="146050" cy="4984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Arc 22"/>
          <p:cNvSpPr>
            <a:spLocks/>
          </p:cNvSpPr>
          <p:nvPr/>
        </p:nvSpPr>
        <p:spPr bwMode="auto">
          <a:xfrm rot="11322160" flipV="1">
            <a:off x="5249040" y="3176696"/>
            <a:ext cx="2104724" cy="1038225"/>
          </a:xfrm>
          <a:custGeom>
            <a:avLst/>
            <a:gdLst>
              <a:gd name="G0" fmla="+- 18753 0 0"/>
              <a:gd name="G1" fmla="+- 21600 0 0"/>
              <a:gd name="G2" fmla="+- 21600 0 0"/>
              <a:gd name="T0" fmla="*/ 0 w 40226"/>
              <a:gd name="T1" fmla="*/ 10881 h 21600"/>
              <a:gd name="T2" fmla="*/ 40226 w 40226"/>
              <a:gd name="T3" fmla="*/ 19262 h 21600"/>
              <a:gd name="T4" fmla="*/ 18753 w 40226"/>
              <a:gd name="T5" fmla="*/ 21600 h 21600"/>
            </a:gdLst>
            <a:ahLst/>
            <a:cxnLst>
              <a:cxn ang="0">
                <a:pos x="T0" y="T1"/>
              </a:cxn>
              <a:cxn ang="0">
                <a:pos x="T2" y="T3"/>
              </a:cxn>
              <a:cxn ang="0">
                <a:pos x="T4" y="T5"/>
              </a:cxn>
            </a:cxnLst>
            <a:rect l="0" t="0" r="r" b="b"/>
            <a:pathLst>
              <a:path w="40226" h="21600" fill="none" extrusionOk="0">
                <a:moveTo>
                  <a:pt x="0" y="10881"/>
                </a:moveTo>
                <a:cubicBezTo>
                  <a:pt x="3846" y="4152"/>
                  <a:pt x="11002" y="-1"/>
                  <a:pt x="18753" y="0"/>
                </a:cubicBezTo>
                <a:cubicBezTo>
                  <a:pt x="29777" y="0"/>
                  <a:pt x="39032" y="8302"/>
                  <a:pt x="40226" y="19261"/>
                </a:cubicBezTo>
              </a:path>
              <a:path w="40226" h="21600" stroke="0" extrusionOk="0">
                <a:moveTo>
                  <a:pt x="0" y="10881"/>
                </a:moveTo>
                <a:cubicBezTo>
                  <a:pt x="3846" y="4152"/>
                  <a:pt x="11002" y="-1"/>
                  <a:pt x="18753" y="0"/>
                </a:cubicBezTo>
                <a:cubicBezTo>
                  <a:pt x="29777" y="0"/>
                  <a:pt x="39032" y="8302"/>
                  <a:pt x="40226" y="19261"/>
                </a:cubicBezTo>
                <a:lnTo>
                  <a:pt x="18753"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Arc 18"/>
          <p:cNvSpPr>
            <a:spLocks/>
          </p:cNvSpPr>
          <p:nvPr/>
        </p:nvSpPr>
        <p:spPr bwMode="auto">
          <a:xfrm>
            <a:off x="5276273" y="3786188"/>
            <a:ext cx="104775" cy="180975"/>
          </a:xfrm>
          <a:custGeom>
            <a:avLst/>
            <a:gdLst>
              <a:gd name="G0" fmla="+- 0 0 0"/>
              <a:gd name="G1" fmla="+- 21600 0 0"/>
              <a:gd name="G2" fmla="+- 21600 0 0"/>
              <a:gd name="T0" fmla="*/ 0 w 21600"/>
              <a:gd name="T1" fmla="*/ 0 h 32138"/>
              <a:gd name="T2" fmla="*/ 18855 w 21600"/>
              <a:gd name="T3" fmla="*/ 32138 h 32138"/>
              <a:gd name="T4" fmla="*/ 0 w 21600"/>
              <a:gd name="T5" fmla="*/ 21600 h 32138"/>
            </a:gdLst>
            <a:ahLst/>
            <a:cxnLst>
              <a:cxn ang="0">
                <a:pos x="T0" y="T1"/>
              </a:cxn>
              <a:cxn ang="0">
                <a:pos x="T2" y="T3"/>
              </a:cxn>
              <a:cxn ang="0">
                <a:pos x="T4" y="T5"/>
              </a:cxn>
            </a:cxnLst>
            <a:rect l="0" t="0" r="r" b="b"/>
            <a:pathLst>
              <a:path w="21600" h="32138" fill="none" extrusionOk="0">
                <a:moveTo>
                  <a:pt x="-1" y="0"/>
                </a:moveTo>
                <a:cubicBezTo>
                  <a:pt x="11929" y="0"/>
                  <a:pt x="21600" y="9670"/>
                  <a:pt x="21600" y="21600"/>
                </a:cubicBezTo>
                <a:cubicBezTo>
                  <a:pt x="21600" y="25289"/>
                  <a:pt x="20654" y="28917"/>
                  <a:pt x="18854" y="32137"/>
                </a:cubicBezTo>
              </a:path>
              <a:path w="21600" h="32138" stroke="0" extrusionOk="0">
                <a:moveTo>
                  <a:pt x="-1" y="0"/>
                </a:moveTo>
                <a:cubicBezTo>
                  <a:pt x="11929" y="0"/>
                  <a:pt x="21600" y="9670"/>
                  <a:pt x="21600" y="21600"/>
                </a:cubicBezTo>
                <a:cubicBezTo>
                  <a:pt x="21600" y="25289"/>
                  <a:pt x="20654" y="28917"/>
                  <a:pt x="18854" y="32137"/>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Text Box 17"/>
          <p:cNvSpPr txBox="1">
            <a:spLocks noChangeArrowheads="1"/>
          </p:cNvSpPr>
          <p:nvPr/>
        </p:nvSpPr>
        <p:spPr bwMode="auto">
          <a:xfrm>
            <a:off x="2566988" y="3795713"/>
            <a:ext cx="56515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Text Box 25"/>
          <p:cNvSpPr txBox="1">
            <a:spLocks noChangeArrowheads="1"/>
          </p:cNvSpPr>
          <p:nvPr/>
        </p:nvSpPr>
        <p:spPr bwMode="auto">
          <a:xfrm>
            <a:off x="2320925" y="2379663"/>
            <a:ext cx="80962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Text Box 20"/>
          <p:cNvSpPr txBox="1">
            <a:spLocks noChangeArrowheads="1"/>
          </p:cNvSpPr>
          <p:nvPr/>
        </p:nvSpPr>
        <p:spPr bwMode="auto">
          <a:xfrm>
            <a:off x="1712913" y="2058988"/>
            <a:ext cx="3683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7"/>
          <p:cNvSpPr>
            <a:spLocks noChangeArrowheads="1"/>
          </p:cNvSpPr>
          <p:nvPr/>
        </p:nvSpPr>
        <p:spPr bwMode="auto">
          <a:xfrm>
            <a:off x="1600200" y="1411199"/>
            <a:ext cx="260321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a:p>
            <a:pPr lvl="1" eaLnBrk="0" hangingPunct="0">
              <a:buFontTx/>
              <a:buAutoNum type="arabicPeriod"/>
            </a:pPr>
            <a:r>
              <a:rPr kumimoji="0" lang="en-US" altLang="en-US" sz="1200" b="1" i="0" u="none" strike="noStrike" cap="none" normalizeH="0" baseline="0" dirty="0" smtClean="0">
                <a:ln>
                  <a:noFill/>
                </a:ln>
                <a:solidFill>
                  <a:srgbClr val="000000"/>
                </a:solidFill>
                <a:effectLst/>
                <a:latin typeface="Arial" pitchFamily="34" charset="0"/>
                <a:ea typeface="Arial" pitchFamily="34" charset="0"/>
                <a:cs typeface="Times New Roman" pitchFamily="18" charset="0"/>
              </a:rPr>
              <a:t>Projectile Motion Question</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5" name="Straight Connector 34"/>
          <p:cNvCxnSpPr/>
          <p:nvPr/>
        </p:nvCxnSpPr>
        <p:spPr>
          <a:xfrm flipV="1">
            <a:off x="5189538" y="3961824"/>
            <a:ext cx="2135764" cy="433"/>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81048" y="3717492"/>
            <a:ext cx="333952" cy="246221"/>
          </a:xfrm>
          <a:prstGeom prst="rect">
            <a:avLst/>
          </a:prstGeom>
          <a:noFill/>
        </p:spPr>
        <p:txBody>
          <a:bodyPr wrap="square" rtlCol="0">
            <a:spAutoFit/>
          </a:bodyPr>
          <a:lstStyle/>
          <a:p>
            <a:r>
              <a:rPr lang="en-US" sz="1000" dirty="0" smtClean="0"/>
              <a:t>53</a:t>
            </a:r>
            <a:endParaRPr lang="en-US" sz="1000" dirty="0"/>
          </a:p>
        </p:txBody>
      </p:sp>
      <p:sp>
        <p:nvSpPr>
          <p:cNvPr id="38" name="TextBox 37"/>
          <p:cNvSpPr txBox="1"/>
          <p:nvPr/>
        </p:nvSpPr>
        <p:spPr>
          <a:xfrm>
            <a:off x="1897063" y="2506663"/>
            <a:ext cx="3055937" cy="646331"/>
          </a:xfrm>
          <a:prstGeom prst="rect">
            <a:avLst/>
          </a:prstGeom>
          <a:noFill/>
        </p:spPr>
        <p:txBody>
          <a:bodyPr wrap="square" rtlCol="0">
            <a:spAutoFit/>
          </a:bodyPr>
          <a:lstStyle/>
          <a:p>
            <a:pPr fontAlgn="base"/>
            <a:r>
              <a:rPr lang="en-US" sz="900" b="1" dirty="0"/>
              <a:t>A ball is projected from the origin with initial velocity </a:t>
            </a:r>
            <a:r>
              <a:rPr lang="en-US" sz="900" b="1" dirty="0" err="1"/>
              <a:t>v</a:t>
            </a:r>
            <a:r>
              <a:rPr lang="en-US" sz="900" b="1" baseline="-25000" dirty="0" err="1"/>
              <a:t>o</a:t>
            </a:r>
            <a:r>
              <a:rPr lang="en-US" sz="900" b="1" dirty="0"/>
              <a:t> , as shown at the right. The initial speed of the ball is 50 m/s. Assume that.</a:t>
            </a:r>
            <a:endParaRPr lang="en-US" sz="900" dirty="0"/>
          </a:p>
          <a:p>
            <a:pPr fontAlgn="base"/>
            <a:r>
              <a:rPr lang="en-US" sz="900" b="1" dirty="0"/>
              <a:t>g =10 m/s </a:t>
            </a:r>
            <a:r>
              <a:rPr lang="en-US" sz="900" b="1" baseline="30000" dirty="0"/>
              <a:t>2</a:t>
            </a:r>
            <a:r>
              <a:rPr lang="en-US" sz="900" b="1" dirty="0"/>
              <a:t>.</a:t>
            </a:r>
            <a:endParaRPr lang="en-US" sz="900" dirty="0"/>
          </a:p>
        </p:txBody>
      </p:sp>
      <p:sp>
        <p:nvSpPr>
          <p:cNvPr id="39" name="TextBox 38"/>
          <p:cNvSpPr txBox="1"/>
          <p:nvPr/>
        </p:nvSpPr>
        <p:spPr>
          <a:xfrm>
            <a:off x="1766887" y="3152994"/>
            <a:ext cx="3240087" cy="230832"/>
          </a:xfrm>
          <a:prstGeom prst="rect">
            <a:avLst/>
          </a:prstGeom>
          <a:noFill/>
        </p:spPr>
        <p:txBody>
          <a:bodyPr wrap="square" rtlCol="0">
            <a:spAutoFit/>
          </a:bodyPr>
          <a:lstStyle/>
          <a:p>
            <a:r>
              <a:rPr lang="en-US" sz="900" b="1" dirty="0"/>
              <a:t>(a) Determine the x component of the initial velocity? </a:t>
            </a:r>
            <a:endParaRPr lang="en-US" sz="900" dirty="0"/>
          </a:p>
        </p:txBody>
      </p:sp>
      <p:sp>
        <p:nvSpPr>
          <p:cNvPr id="40" name="TextBox 39"/>
          <p:cNvSpPr txBox="1"/>
          <p:nvPr/>
        </p:nvSpPr>
        <p:spPr>
          <a:xfrm>
            <a:off x="1897061" y="3505229"/>
            <a:ext cx="2979737" cy="1754326"/>
          </a:xfrm>
          <a:prstGeom prst="rect">
            <a:avLst/>
          </a:prstGeom>
          <a:noFill/>
        </p:spPr>
        <p:txBody>
          <a:bodyPr wrap="square" rtlCol="0">
            <a:spAutoFit/>
          </a:bodyPr>
          <a:lstStyle/>
          <a:p>
            <a:pPr fontAlgn="base"/>
            <a:r>
              <a:rPr lang="en-US" sz="900" b="1" dirty="0"/>
              <a:t>(b) Determine the y component of the initial velocity?                                                                                                 </a:t>
            </a:r>
            <a:endParaRPr lang="en-US" sz="900" dirty="0"/>
          </a:p>
          <a:p>
            <a:pPr fontAlgn="base"/>
            <a:r>
              <a:rPr lang="en-US" sz="900" b="1" dirty="0"/>
              <a:t> </a:t>
            </a:r>
            <a:endParaRPr lang="en-US" sz="900" dirty="0"/>
          </a:p>
          <a:p>
            <a:pPr fontAlgn="base"/>
            <a:r>
              <a:rPr lang="en-US" sz="900" b="1" dirty="0"/>
              <a:t>(c) Determine the acceleration in the x direction. Ignore air resistance.</a:t>
            </a:r>
            <a:endParaRPr lang="en-US" sz="900" dirty="0"/>
          </a:p>
          <a:p>
            <a:r>
              <a:rPr lang="en-US" sz="900" b="1" dirty="0"/>
              <a:t> </a:t>
            </a:r>
            <a:endParaRPr lang="en-US" sz="900" dirty="0"/>
          </a:p>
          <a:p>
            <a:pPr fontAlgn="base"/>
            <a:r>
              <a:rPr lang="en-US" sz="900" b="1" dirty="0"/>
              <a:t>(d) Determine the acceleration in the y, direction. Ignore air resistance.</a:t>
            </a:r>
            <a:endParaRPr lang="en-US" sz="900" dirty="0"/>
          </a:p>
          <a:p>
            <a:pPr fontAlgn="base"/>
            <a:r>
              <a:rPr lang="en-US" sz="900" b="1" dirty="0"/>
              <a:t> </a:t>
            </a:r>
            <a:endParaRPr lang="en-US" sz="900" dirty="0"/>
          </a:p>
          <a:p>
            <a:pPr fontAlgn="base"/>
            <a:r>
              <a:rPr lang="en-US" sz="900" b="1" dirty="0"/>
              <a:t> (e) Complete the table below indicating the position components and the velocity components at one-second time intervals beginning at time zero when the ball leaves the ground.</a:t>
            </a:r>
            <a:endParaRPr lang="en-US" sz="900" dirty="0"/>
          </a:p>
        </p:txBody>
      </p:sp>
      <p:graphicFrame>
        <p:nvGraphicFramePr>
          <p:cNvPr id="42" name="Table 41"/>
          <p:cNvGraphicFramePr>
            <a:graphicFrameLocks noGrp="1"/>
          </p:cNvGraphicFramePr>
          <p:nvPr>
            <p:extLst>
              <p:ext uri="{D42A27DB-BD31-4B8C-83A1-F6EECF244321}">
                <p14:modId xmlns:p14="http://schemas.microsoft.com/office/powerpoint/2010/main" val="1204329061"/>
              </p:ext>
            </p:extLst>
          </p:nvPr>
        </p:nvGraphicFramePr>
        <p:xfrm>
          <a:off x="4724401" y="4708808"/>
          <a:ext cx="4419599" cy="1931784"/>
        </p:xfrm>
        <a:graphic>
          <a:graphicData uri="http://schemas.openxmlformats.org/drawingml/2006/table">
            <a:tbl>
              <a:tblPr/>
              <a:tblGrid>
                <a:gridCol w="645553"/>
                <a:gridCol w="923871"/>
                <a:gridCol w="931788"/>
                <a:gridCol w="986599"/>
                <a:gridCol w="931788"/>
              </a:tblGrid>
              <a:tr h="170004">
                <a:tc>
                  <a:txBody>
                    <a:bodyPr/>
                    <a:lstStyle/>
                    <a:p>
                      <a:pPr marL="0" marR="0" algn="ctr" fontAlgn="base">
                        <a:lnSpc>
                          <a:spcPts val="1390"/>
                        </a:lnSpc>
                        <a:spcBef>
                          <a:spcPts val="0"/>
                        </a:spcBef>
                        <a:spcAft>
                          <a:spcPts val="335"/>
                        </a:spcAft>
                      </a:pPr>
                      <a:r>
                        <a:rPr lang="en-US" sz="1000" b="1" spc="-15">
                          <a:solidFill>
                            <a:srgbClr val="000000"/>
                          </a:solidFill>
                          <a:effectLst/>
                          <a:latin typeface="Times New Roman"/>
                          <a:ea typeface="Times New Roman"/>
                        </a:rPr>
                        <a:t>time (s)</a:t>
                      </a:r>
                      <a:endParaRPr lang="en-US" sz="1200">
                        <a:effectLst/>
                        <a:latin typeface="Times New Roman"/>
                        <a:ea typeface="Times New Roman"/>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base">
                        <a:lnSpc>
                          <a:spcPts val="1435"/>
                        </a:lnSpc>
                        <a:spcBef>
                          <a:spcPts val="0"/>
                        </a:spcBef>
                        <a:spcAft>
                          <a:spcPts val="310"/>
                        </a:spcAft>
                      </a:pPr>
                      <a:r>
                        <a:rPr lang="en-US" sz="1000" b="1" i="1">
                          <a:solidFill>
                            <a:srgbClr val="000000"/>
                          </a:solidFill>
                          <a:effectLst/>
                          <a:latin typeface="Times New Roman"/>
                          <a:ea typeface="Times New Roman"/>
                        </a:rPr>
                        <a:t>x </a:t>
                      </a:r>
                      <a:r>
                        <a:rPr lang="en-US" sz="1000" b="1">
                          <a:solidFill>
                            <a:srgbClr val="000000"/>
                          </a:solidFill>
                          <a:effectLst/>
                          <a:latin typeface="Times New Roman"/>
                          <a:ea typeface="Times New Roman"/>
                        </a:rPr>
                        <a:t>velocity (m/s)</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base">
                        <a:lnSpc>
                          <a:spcPts val="1430"/>
                        </a:lnSpc>
                        <a:spcBef>
                          <a:spcPts val="0"/>
                        </a:spcBef>
                        <a:spcAft>
                          <a:spcPts val="320"/>
                        </a:spcAft>
                      </a:pPr>
                      <a:r>
                        <a:rPr lang="en-US" sz="1000" b="1" i="1">
                          <a:solidFill>
                            <a:srgbClr val="000000"/>
                          </a:solidFill>
                          <a:effectLst/>
                          <a:latin typeface="Times New Roman"/>
                          <a:ea typeface="Times New Roman"/>
                        </a:rPr>
                        <a:t>x </a:t>
                      </a:r>
                      <a:r>
                        <a:rPr lang="en-US" sz="1000" b="1">
                          <a:solidFill>
                            <a:srgbClr val="000000"/>
                          </a:solidFill>
                          <a:effectLst/>
                          <a:latin typeface="Times New Roman"/>
                          <a:ea typeface="Times New Roman"/>
                        </a:rPr>
                        <a:t>position (m)</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base">
                        <a:lnSpc>
                          <a:spcPts val="1370"/>
                        </a:lnSpc>
                        <a:spcBef>
                          <a:spcPts val="0"/>
                        </a:spcBef>
                        <a:spcAft>
                          <a:spcPts val="380"/>
                        </a:spcAft>
                      </a:pPr>
                      <a:r>
                        <a:rPr lang="en-US" sz="1000" b="1" spc="45">
                          <a:solidFill>
                            <a:srgbClr val="000000"/>
                          </a:solidFill>
                          <a:effectLst/>
                          <a:latin typeface="Times New Roman"/>
                          <a:ea typeface="Times New Roman"/>
                        </a:rPr>
                        <a:t>y velocity (m/s)</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base">
                        <a:lnSpc>
                          <a:spcPts val="1350"/>
                        </a:lnSpc>
                        <a:spcBef>
                          <a:spcPts val="0"/>
                        </a:spcBef>
                        <a:spcAft>
                          <a:spcPts val="400"/>
                        </a:spcAft>
                      </a:pPr>
                      <a:r>
                        <a:rPr lang="en-US" sz="1000" b="1" spc="10">
                          <a:solidFill>
                            <a:srgbClr val="000000"/>
                          </a:solidFill>
                          <a:effectLst/>
                          <a:latin typeface="Times New Roman"/>
                          <a:ea typeface="Times New Roman"/>
                        </a:rPr>
                        <a:t>y position (m)</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170004">
                <a:tc>
                  <a:txBody>
                    <a:bodyPr/>
                    <a:lstStyle/>
                    <a:p>
                      <a:pPr marL="274955" marR="0" fontAlgn="base">
                        <a:lnSpc>
                          <a:spcPts val="1390"/>
                        </a:lnSpc>
                        <a:spcBef>
                          <a:spcPts val="245"/>
                        </a:spcBef>
                        <a:spcAft>
                          <a:spcPts val="355"/>
                        </a:spcAft>
                      </a:pPr>
                      <a:r>
                        <a:rPr lang="en-US" sz="1000" b="1">
                          <a:solidFill>
                            <a:srgbClr val="000000"/>
                          </a:solidFill>
                          <a:effectLst/>
                          <a:latin typeface="Times New Roman"/>
                          <a:ea typeface="Times New Roman"/>
                        </a:rPr>
                        <a:t>0</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7840" algn="r" fontAlgn="base">
                        <a:lnSpc>
                          <a:spcPts val="1390"/>
                        </a:lnSpc>
                        <a:spcBef>
                          <a:spcPts val="340"/>
                        </a:spcBef>
                        <a:spcAft>
                          <a:spcPts val="260"/>
                        </a:spcAft>
                      </a:pPr>
                      <a:r>
                        <a:rPr lang="en-US" sz="1000" b="1">
                          <a:solidFill>
                            <a:srgbClr val="000000"/>
                          </a:solidFill>
                          <a:effectLst/>
                          <a:latin typeface="Times New Roman"/>
                          <a:ea typeface="Times New Roman"/>
                        </a:rPr>
                        <a:t>0</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545465" algn="r" fontAlgn="base">
                        <a:lnSpc>
                          <a:spcPts val="1390"/>
                        </a:lnSpc>
                        <a:spcBef>
                          <a:spcPts val="290"/>
                        </a:spcBef>
                        <a:spcAft>
                          <a:spcPts val="310"/>
                        </a:spcAft>
                      </a:pPr>
                      <a:r>
                        <a:rPr lang="en-US" sz="1000" b="1">
                          <a:solidFill>
                            <a:srgbClr val="000000"/>
                          </a:solidFill>
                          <a:effectLst/>
                          <a:latin typeface="Times New Roman"/>
                          <a:ea typeface="Times New Roman"/>
                        </a:rPr>
                        <a:t>0</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255">
                <a:tc>
                  <a:txBody>
                    <a:bodyPr/>
                    <a:lstStyle/>
                    <a:p>
                      <a:pPr marL="274955" marR="0" fontAlgn="base">
                        <a:lnSpc>
                          <a:spcPts val="1390"/>
                        </a:lnSpc>
                        <a:spcBef>
                          <a:spcPts val="605"/>
                        </a:spcBef>
                        <a:spcAft>
                          <a:spcPts val="545"/>
                        </a:spcAft>
                      </a:pPr>
                      <a:r>
                        <a:rPr lang="en-US" sz="1000" b="1">
                          <a:solidFill>
                            <a:srgbClr val="000000"/>
                          </a:solidFill>
                          <a:effectLst/>
                          <a:latin typeface="Times New Roman"/>
                          <a:ea typeface="Times New Roman"/>
                        </a:rPr>
                        <a:t>1</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326">
                <a:tc>
                  <a:txBody>
                    <a:bodyPr/>
                    <a:lstStyle/>
                    <a:p>
                      <a:pPr marL="274955" marR="0" fontAlgn="base">
                        <a:lnSpc>
                          <a:spcPts val="1390"/>
                        </a:lnSpc>
                        <a:spcBef>
                          <a:spcPts val="385"/>
                        </a:spcBef>
                        <a:spcAft>
                          <a:spcPts val="430"/>
                        </a:spcAft>
                      </a:pPr>
                      <a:r>
                        <a:rPr lang="en-US" sz="1000" b="1">
                          <a:solidFill>
                            <a:srgbClr val="000000"/>
                          </a:solidFill>
                          <a:effectLst/>
                          <a:latin typeface="Times New Roman"/>
                          <a:ea typeface="Times New Roman"/>
                        </a:rPr>
                        <a:t>2</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041">
                <a:tc>
                  <a:txBody>
                    <a:bodyPr/>
                    <a:lstStyle/>
                    <a:p>
                      <a:pPr marL="274955" marR="0" fontAlgn="base">
                        <a:lnSpc>
                          <a:spcPts val="1390"/>
                        </a:lnSpc>
                        <a:spcBef>
                          <a:spcPts val="650"/>
                        </a:spcBef>
                        <a:spcAft>
                          <a:spcPts val="310"/>
                        </a:spcAft>
                      </a:pPr>
                      <a:r>
                        <a:rPr lang="en-US" sz="1000" b="1">
                          <a:solidFill>
                            <a:srgbClr val="000000"/>
                          </a:solidFill>
                          <a:effectLst/>
                          <a:latin typeface="Times New Roman"/>
                          <a:ea typeface="Times New Roman"/>
                        </a:rPr>
                        <a:t>3</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7">
                <a:tc>
                  <a:txBody>
                    <a:bodyPr/>
                    <a:lstStyle/>
                    <a:p>
                      <a:pPr marL="274955" marR="0" fontAlgn="base">
                        <a:lnSpc>
                          <a:spcPts val="1390"/>
                        </a:lnSpc>
                        <a:spcBef>
                          <a:spcPts val="670"/>
                        </a:spcBef>
                        <a:spcAft>
                          <a:spcPts val="385"/>
                        </a:spcAft>
                      </a:pPr>
                      <a:r>
                        <a:rPr lang="en-US" sz="1000" b="1">
                          <a:solidFill>
                            <a:srgbClr val="000000"/>
                          </a:solidFill>
                          <a:effectLst/>
                          <a:latin typeface="Times New Roman"/>
                          <a:ea typeface="Times New Roman"/>
                        </a:rPr>
                        <a:t>4</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470">
                <a:tc>
                  <a:txBody>
                    <a:bodyPr/>
                    <a:lstStyle/>
                    <a:p>
                      <a:pPr marL="274955" marR="0" fontAlgn="base">
                        <a:lnSpc>
                          <a:spcPts val="1390"/>
                        </a:lnSpc>
                        <a:spcBef>
                          <a:spcPts val="650"/>
                        </a:spcBef>
                        <a:spcAft>
                          <a:spcPts val="500"/>
                        </a:spcAft>
                      </a:pPr>
                      <a:r>
                        <a:rPr lang="en-US" sz="1000" b="1">
                          <a:solidFill>
                            <a:srgbClr val="000000"/>
                          </a:solidFill>
                          <a:effectLst/>
                          <a:latin typeface="Times New Roman"/>
                          <a:ea typeface="Times New Roman"/>
                        </a:rPr>
                        <a:t>5</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112">
                <a:tc>
                  <a:txBody>
                    <a:bodyPr/>
                    <a:lstStyle/>
                    <a:p>
                      <a:pPr marL="274955" marR="0" fontAlgn="base">
                        <a:lnSpc>
                          <a:spcPts val="1390"/>
                        </a:lnSpc>
                        <a:spcBef>
                          <a:spcPts val="435"/>
                        </a:spcBef>
                        <a:spcAft>
                          <a:spcPts val="355"/>
                        </a:spcAft>
                      </a:pPr>
                      <a:r>
                        <a:rPr lang="en-US" sz="1000" b="1">
                          <a:solidFill>
                            <a:srgbClr val="000000"/>
                          </a:solidFill>
                          <a:effectLst/>
                          <a:latin typeface="Times New Roman"/>
                          <a:ea typeface="Times New Roman"/>
                        </a:rPr>
                        <a:t>6</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7041">
                <a:tc>
                  <a:txBody>
                    <a:bodyPr/>
                    <a:lstStyle/>
                    <a:p>
                      <a:pPr marL="274955" marR="0" fontAlgn="base">
                        <a:lnSpc>
                          <a:spcPts val="1390"/>
                        </a:lnSpc>
                        <a:spcBef>
                          <a:spcPts val="600"/>
                        </a:spcBef>
                        <a:spcAft>
                          <a:spcPts val="500"/>
                        </a:spcAft>
                      </a:pPr>
                      <a:r>
                        <a:rPr lang="en-US" sz="1000" b="1">
                          <a:solidFill>
                            <a:srgbClr val="000000"/>
                          </a:solidFill>
                          <a:effectLst/>
                          <a:latin typeface="Times New Roman"/>
                          <a:ea typeface="Times New Roman"/>
                        </a:rPr>
                        <a:t>7</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362">
                <a:tc>
                  <a:txBody>
                    <a:bodyPr/>
                    <a:lstStyle/>
                    <a:p>
                      <a:pPr marL="274955" marR="0" fontAlgn="base">
                        <a:lnSpc>
                          <a:spcPts val="1390"/>
                        </a:lnSpc>
                        <a:spcBef>
                          <a:spcPts val="410"/>
                        </a:spcBef>
                        <a:spcAft>
                          <a:spcPts val="645"/>
                        </a:spcAft>
                      </a:pPr>
                      <a:r>
                        <a:rPr lang="en-US" sz="1000" b="1">
                          <a:solidFill>
                            <a:srgbClr val="000000"/>
                          </a:solidFill>
                          <a:effectLst/>
                          <a:latin typeface="Times New Roman"/>
                          <a:ea typeface="Times New Roman"/>
                        </a:rPr>
                        <a:t>8</a:t>
                      </a:r>
                      <a:endParaRPr lang="en-US" sz="120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a:solidFill>
                            <a:srgbClr val="000000"/>
                          </a:solidFill>
                          <a:effectLst/>
                          <a:latin typeface="Arial"/>
                          <a:ea typeface="Arial"/>
                          <a:cs typeface="Times New Roman"/>
                        </a:rPr>
                        <a:t> </a:t>
                      </a:r>
                      <a:endParaRPr lang="en-US" sz="120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fontAlgn="base">
                        <a:lnSpc>
                          <a:spcPct val="115000"/>
                        </a:lnSpc>
                        <a:spcBef>
                          <a:spcPts val="0"/>
                        </a:spcBef>
                        <a:spcAft>
                          <a:spcPts val="0"/>
                        </a:spcAft>
                      </a:pPr>
                      <a:r>
                        <a:rPr lang="en-US" sz="1000" dirty="0">
                          <a:solidFill>
                            <a:srgbClr val="000000"/>
                          </a:solidFill>
                          <a:effectLst/>
                          <a:latin typeface="Arial"/>
                          <a:ea typeface="Arial"/>
                          <a:cs typeface="Times New Roman"/>
                        </a:rPr>
                        <a:t> </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 name="TextBox 42"/>
          <p:cNvSpPr txBox="1"/>
          <p:nvPr/>
        </p:nvSpPr>
        <p:spPr>
          <a:xfrm>
            <a:off x="1766887" y="5334000"/>
            <a:ext cx="2881313" cy="784830"/>
          </a:xfrm>
          <a:prstGeom prst="rect">
            <a:avLst/>
          </a:prstGeom>
          <a:noFill/>
        </p:spPr>
        <p:txBody>
          <a:bodyPr wrap="square" rtlCol="0">
            <a:spAutoFit/>
          </a:bodyPr>
          <a:lstStyle/>
          <a:p>
            <a:pPr lvl="0" fontAlgn="base"/>
            <a:r>
              <a:rPr lang="en-US" sz="900" b="1" dirty="0" smtClean="0"/>
              <a:t>(f)Determine </a:t>
            </a:r>
            <a:r>
              <a:rPr lang="en-US" sz="900" b="1" dirty="0"/>
              <a:t>the ball's velocity (magnitude and direction) at position A.</a:t>
            </a:r>
            <a:endParaRPr lang="en-US" sz="900" dirty="0"/>
          </a:p>
          <a:p>
            <a:pPr lvl="0" fontAlgn="base"/>
            <a:r>
              <a:rPr lang="en-US" sz="900" b="1" dirty="0" smtClean="0"/>
              <a:t>(g)Determine </a:t>
            </a:r>
            <a:r>
              <a:rPr lang="en-US" sz="900" b="1" dirty="0"/>
              <a:t>the ball's velocity (magnitude and direction) at position B just before it hits the ground.</a:t>
            </a:r>
            <a:endParaRPr lang="en-US" sz="900" dirty="0"/>
          </a:p>
          <a:p>
            <a:r>
              <a:rPr lang="en-US" sz="900" dirty="0"/>
              <a:t> </a:t>
            </a:r>
          </a:p>
        </p:txBody>
      </p:sp>
      <p:sp>
        <p:nvSpPr>
          <p:cNvPr id="4" name="TextBox 3"/>
          <p:cNvSpPr txBox="1"/>
          <p:nvPr/>
        </p:nvSpPr>
        <p:spPr>
          <a:xfrm>
            <a:off x="6019800" y="2895600"/>
            <a:ext cx="457200" cy="307777"/>
          </a:xfrm>
          <a:prstGeom prst="rect">
            <a:avLst/>
          </a:prstGeom>
          <a:noFill/>
        </p:spPr>
        <p:txBody>
          <a:bodyPr wrap="square" rtlCol="0">
            <a:spAutoFit/>
          </a:bodyPr>
          <a:lstStyle/>
          <a:p>
            <a:r>
              <a:rPr lang="en-US" sz="1400" dirty="0" smtClean="0"/>
              <a:t>  A</a:t>
            </a:r>
            <a:endParaRPr lang="en-US" sz="1400" dirty="0"/>
          </a:p>
        </p:txBody>
      </p:sp>
      <p:sp>
        <p:nvSpPr>
          <p:cNvPr id="5" name="TextBox 4"/>
          <p:cNvSpPr txBox="1"/>
          <p:nvPr/>
        </p:nvSpPr>
        <p:spPr>
          <a:xfrm>
            <a:off x="7288312" y="3858960"/>
            <a:ext cx="350276" cy="276999"/>
          </a:xfrm>
          <a:prstGeom prst="rect">
            <a:avLst/>
          </a:prstGeom>
          <a:noFill/>
        </p:spPr>
        <p:txBody>
          <a:bodyPr wrap="square" rtlCol="0">
            <a:spAutoFit/>
          </a:bodyPr>
          <a:lstStyle/>
          <a:p>
            <a:r>
              <a:rPr lang="en-US" sz="1200" dirty="0" smtClean="0"/>
              <a:t>B</a:t>
            </a:r>
            <a:endParaRPr lang="en-US" sz="1200" dirty="0"/>
          </a:p>
        </p:txBody>
      </p:sp>
    </p:spTree>
    <p:extLst>
      <p:ext uri="{BB962C8B-B14F-4D97-AF65-F5344CB8AC3E}">
        <p14:creationId xmlns:p14="http://schemas.microsoft.com/office/powerpoint/2010/main" val="2504602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a:t>SACS 2.5 (Part of Core Requirements)</a:t>
            </a:r>
            <a:endParaRPr lang="en-US" dirty="0"/>
          </a:p>
        </p:txBody>
      </p:sp>
      <p:sp>
        <p:nvSpPr>
          <p:cNvPr id="3" name="Subtitle 2"/>
          <p:cNvSpPr>
            <a:spLocks noGrp="1"/>
          </p:cNvSpPr>
          <p:nvPr>
            <p:ph type="subTitle" idx="1"/>
          </p:nvPr>
        </p:nvSpPr>
        <p:spPr/>
        <p:txBody>
          <a:bodyPr>
            <a:normAutofit fontScale="92500"/>
          </a:bodyPr>
          <a:lstStyle/>
          <a:p>
            <a:r>
              <a:rPr lang="en-US" i="1" dirty="0"/>
              <a:t>The institution engages in ongoing, integrated and institution-wide researched based planning and evaluation processes that:</a:t>
            </a:r>
            <a:endParaRPr lang="en-US" dirty="0"/>
          </a:p>
          <a:p>
            <a:r>
              <a:rPr lang="en-US" i="1" dirty="0"/>
              <a:t>(3) Demonstrate the institution is effectively accomplishing its mission.</a:t>
            </a:r>
            <a:endParaRPr lang="en-US" dirty="0"/>
          </a:p>
        </p:txBody>
      </p:sp>
    </p:spTree>
    <p:extLst>
      <p:ext uri="{BB962C8B-B14F-4D97-AF65-F5344CB8AC3E}">
        <p14:creationId xmlns:p14="http://schemas.microsoft.com/office/powerpoint/2010/main" val="1728974196"/>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21086047"/>
              </p:ext>
            </p:extLst>
          </p:nvPr>
        </p:nvGraphicFramePr>
        <p:xfrm>
          <a:off x="1905000" y="816037"/>
          <a:ext cx="5638801" cy="6012503"/>
        </p:xfrm>
        <a:graphic>
          <a:graphicData uri="http://schemas.openxmlformats.org/drawingml/2006/table">
            <a:tbl>
              <a:tblPr firstRow="1" firstCol="1" bandRow="1">
                <a:tableStyleId>{5C22544A-7EE6-4342-B048-85BDC9FD1C3A}</a:tableStyleId>
              </a:tblPr>
              <a:tblGrid>
                <a:gridCol w="1101465"/>
                <a:gridCol w="879112"/>
                <a:gridCol w="950000"/>
                <a:gridCol w="950000"/>
                <a:gridCol w="879112"/>
                <a:gridCol w="879112"/>
              </a:tblGrid>
              <a:tr h="149669">
                <a:tc rowSpan="6">
                  <a:txBody>
                    <a:bodyPr/>
                    <a:lstStyle/>
                    <a:p>
                      <a:pPr marL="0" marR="0" algn="l">
                        <a:lnSpc>
                          <a:spcPct val="115000"/>
                        </a:lnSpc>
                        <a:spcBef>
                          <a:spcPts val="0"/>
                        </a:spcBef>
                        <a:spcAft>
                          <a:spcPts val="0"/>
                        </a:spcAft>
                      </a:pPr>
                      <a:r>
                        <a:rPr lang="en-US" sz="900" dirty="0">
                          <a:effectLst/>
                        </a:rPr>
                        <a:t>Student learning Outcome #1</a:t>
                      </a:r>
                      <a:endParaRPr lang="en-US" sz="1000" dirty="0">
                        <a:effectLst/>
                      </a:endParaRPr>
                    </a:p>
                    <a:p>
                      <a:pPr marL="0" marR="0" algn="l">
                        <a:lnSpc>
                          <a:spcPct val="115000"/>
                        </a:lnSpc>
                        <a:spcBef>
                          <a:spcPts val="0"/>
                        </a:spcBef>
                        <a:spcAft>
                          <a:spcPts val="0"/>
                        </a:spcAft>
                      </a:pPr>
                      <a:r>
                        <a:rPr lang="en-US" sz="900" dirty="0">
                          <a:effectLst/>
                        </a:rPr>
                        <a:t> </a:t>
                      </a:r>
                      <a:endParaRPr lang="en-US" sz="1000" dirty="0">
                        <a:effectLst/>
                      </a:endParaRPr>
                    </a:p>
                    <a:p>
                      <a:pPr marL="0" marR="0" algn="l">
                        <a:lnSpc>
                          <a:spcPct val="115000"/>
                        </a:lnSpc>
                        <a:spcBef>
                          <a:spcPts val="0"/>
                        </a:spcBef>
                        <a:spcAft>
                          <a:spcPts val="0"/>
                        </a:spcAft>
                      </a:pPr>
                      <a:r>
                        <a:rPr lang="en-US" sz="900" dirty="0">
                          <a:effectLst/>
                        </a:rPr>
                        <a:t>Solve projectile motion problems.</a:t>
                      </a:r>
                      <a:endParaRPr lang="en-US" sz="1000" dirty="0">
                        <a:effectLst/>
                      </a:endParaRPr>
                    </a:p>
                    <a:p>
                      <a:pPr marL="0" marR="0" algn="l">
                        <a:lnSpc>
                          <a:spcPct val="115000"/>
                        </a:lnSpc>
                        <a:spcBef>
                          <a:spcPts val="0"/>
                        </a:spcBef>
                        <a:spcAft>
                          <a:spcPts val="0"/>
                        </a:spcAft>
                      </a:pPr>
                      <a:r>
                        <a:rPr lang="en-US" sz="900" dirty="0">
                          <a:effectLst/>
                        </a:rPr>
                        <a:t> </a:t>
                      </a:r>
                      <a:endParaRPr lang="en-US" sz="1000" dirty="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3</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2</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1</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0</a:t>
                      </a:r>
                      <a:endParaRPr lang="en-US" sz="1000">
                        <a:effectLst/>
                        <a:latin typeface="Times New Roman"/>
                        <a:ea typeface="Times New Roman"/>
                      </a:endParaRPr>
                    </a:p>
                  </a:txBody>
                  <a:tcPr marL="36499" marR="36499" marT="0" marB="0"/>
                </a:tc>
              </a:tr>
              <a:tr h="1108267">
                <a:tc vMerge="1">
                  <a:txBody>
                    <a:bodyPr/>
                    <a:lstStyle/>
                    <a:p>
                      <a:endParaRPr lang="en-US"/>
                    </a:p>
                  </a:txBody>
                  <a:tcPr/>
                </a:tc>
                <a:tc>
                  <a:txBody>
                    <a:bodyPr/>
                    <a:lstStyle/>
                    <a:p>
                      <a:pPr marL="0" marR="0" algn="l">
                        <a:lnSpc>
                          <a:spcPct val="115000"/>
                        </a:lnSpc>
                        <a:spcBef>
                          <a:spcPts val="0"/>
                        </a:spcBef>
                        <a:spcAft>
                          <a:spcPts val="0"/>
                        </a:spcAft>
                      </a:pPr>
                      <a:r>
                        <a:rPr lang="en-US" sz="900">
                          <a:effectLst/>
                        </a:rPr>
                        <a:t>Physics approach</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physics approach is appropriate and complete</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physics approach contains minor omissions or errors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Some concepts and principles of the physics approach are missing/or inappropriate</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Most  physics approach is missing and/or inappropriate</a:t>
                      </a:r>
                      <a:endParaRPr lang="en-US" sz="1000">
                        <a:effectLst/>
                        <a:latin typeface="Times New Roman"/>
                        <a:ea typeface="Times New Roman"/>
                      </a:endParaRPr>
                    </a:p>
                  </a:txBody>
                  <a:tcPr marL="36499" marR="36499" marT="0" marB="0"/>
                </a:tc>
              </a:tr>
              <a:tr h="1268033">
                <a:tc vMerge="1">
                  <a:txBody>
                    <a:bodyPr/>
                    <a:lstStyle/>
                    <a:p>
                      <a:endParaRPr lang="en-US"/>
                    </a:p>
                  </a:txBody>
                  <a:tcPr/>
                </a:tc>
                <a:tc>
                  <a:txBody>
                    <a:bodyPr/>
                    <a:lstStyle/>
                    <a:p>
                      <a:pPr marL="0" marR="0" algn="l">
                        <a:lnSpc>
                          <a:spcPct val="115000"/>
                        </a:lnSpc>
                        <a:spcBef>
                          <a:spcPts val="0"/>
                        </a:spcBef>
                        <a:spcAft>
                          <a:spcPts val="0"/>
                        </a:spcAft>
                      </a:pPr>
                      <a:r>
                        <a:rPr lang="en-US" sz="900">
                          <a:effectLst/>
                        </a:rPr>
                        <a:t>Specific Application of physics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specific application of physics is appropriate and complete</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specific application of physics contains minor omissions or errors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Parts of the specific application of physics are missing and/or contain errors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Most of the specific application of physics is missing and/or contains errors</a:t>
                      </a:r>
                      <a:endParaRPr lang="en-US" sz="1000">
                        <a:effectLst/>
                        <a:latin typeface="Times New Roman"/>
                        <a:ea typeface="Times New Roman"/>
                      </a:endParaRPr>
                    </a:p>
                  </a:txBody>
                  <a:tcPr marL="36499" marR="36499" marT="0" marB="0"/>
                </a:tc>
              </a:tr>
              <a:tr h="1108267">
                <a:tc vMerge="1">
                  <a:txBody>
                    <a:bodyPr/>
                    <a:lstStyle/>
                    <a:p>
                      <a:endParaRPr lang="en-US"/>
                    </a:p>
                  </a:txBody>
                  <a:tcPr/>
                </a:tc>
                <a:tc>
                  <a:txBody>
                    <a:bodyPr/>
                    <a:lstStyle/>
                    <a:p>
                      <a:pPr marL="0" marR="0" algn="l">
                        <a:lnSpc>
                          <a:spcPct val="115000"/>
                        </a:lnSpc>
                        <a:spcBef>
                          <a:spcPts val="0"/>
                        </a:spcBef>
                        <a:spcAft>
                          <a:spcPts val="0"/>
                        </a:spcAft>
                      </a:pPr>
                      <a:r>
                        <a:rPr lang="en-US" sz="900">
                          <a:effectLst/>
                        </a:rPr>
                        <a:t>Mathematical procedure</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mathematical procedures are appropriate and complete</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Appropriate  mathematical procedures are used with minor omissions or errors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Parts of the mathematical procedures are missing and/or contains errors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Most of the mathematical procedures are missing and/or contain errors</a:t>
                      </a:r>
                      <a:endParaRPr lang="en-US" sz="1000">
                        <a:effectLst/>
                        <a:latin typeface="Times New Roman"/>
                        <a:ea typeface="Times New Roman"/>
                      </a:endParaRPr>
                    </a:p>
                  </a:txBody>
                  <a:tcPr marL="36499" marR="36499" marT="0" marB="0"/>
                </a:tc>
              </a:tr>
              <a:tr h="948500">
                <a:tc vMerge="1">
                  <a:txBody>
                    <a:bodyPr/>
                    <a:lstStyle/>
                    <a:p>
                      <a:endParaRPr lang="en-US"/>
                    </a:p>
                  </a:txBody>
                  <a:tcPr/>
                </a:tc>
                <a:tc>
                  <a:txBody>
                    <a:bodyPr/>
                    <a:lstStyle/>
                    <a:p>
                      <a:pPr marL="0" marR="0" algn="l">
                        <a:lnSpc>
                          <a:spcPct val="115000"/>
                        </a:lnSpc>
                        <a:spcBef>
                          <a:spcPts val="0"/>
                        </a:spcBef>
                        <a:spcAft>
                          <a:spcPts val="0"/>
                        </a:spcAft>
                      </a:pPr>
                      <a:r>
                        <a:rPr lang="en-US" sz="900">
                          <a:effectLst/>
                        </a:rPr>
                        <a:t>Logical progress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entire solution is clear, focused and logically connected</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The solution is clear and focused with minor inconsistencies</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Parts of the solution are unclear, unfocused, and/or inconsistent</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Most of the solution parts are unclear, unfocused, and/or inconsistent</a:t>
                      </a:r>
                      <a:endParaRPr lang="en-US" sz="1000">
                        <a:effectLst/>
                        <a:latin typeface="Times New Roman"/>
                        <a:ea typeface="Times New Roman"/>
                      </a:endParaRPr>
                    </a:p>
                  </a:txBody>
                  <a:tcPr marL="36499" marR="36499" marT="0" marB="0"/>
                </a:tc>
              </a:tr>
              <a:tr h="149669">
                <a:tc vMerge="1">
                  <a:txBody>
                    <a:bodyPr/>
                    <a:lstStyle/>
                    <a:p>
                      <a:endParaRPr lang="en-US"/>
                    </a:p>
                  </a:txBody>
                  <a:tcPr/>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r>
              <a:tr h="948500">
                <a:tc>
                  <a:txBody>
                    <a:bodyPr/>
                    <a:lstStyle/>
                    <a:p>
                      <a:pPr marL="0" marR="0" algn="l">
                        <a:lnSpc>
                          <a:spcPct val="115000"/>
                        </a:lnSpc>
                        <a:spcBef>
                          <a:spcPts val="0"/>
                        </a:spcBef>
                        <a:spcAft>
                          <a:spcPts val="0"/>
                        </a:spcAft>
                      </a:pPr>
                      <a:r>
                        <a:rPr lang="en-US" sz="900">
                          <a:effectLst/>
                        </a:rPr>
                        <a:t>Number of students at each level by responses to the questions</a:t>
                      </a:r>
                      <a:endParaRPr lang="en-US" sz="1000">
                        <a:effectLst/>
                      </a:endParaRPr>
                    </a:p>
                    <a:p>
                      <a:pPr marL="0" marR="0" algn="l">
                        <a:lnSpc>
                          <a:spcPct val="115000"/>
                        </a:lnSpc>
                        <a:spcBef>
                          <a:spcPts val="0"/>
                        </a:spcBef>
                        <a:spcAft>
                          <a:spcPts val="0"/>
                        </a:spcAft>
                      </a:pPr>
                      <a:r>
                        <a:rPr lang="en-US" sz="900">
                          <a:effectLst/>
                        </a:rPr>
                        <a:t> </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Question # 11</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6</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5</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3</a:t>
                      </a:r>
                      <a:endParaRPr lang="en-US" sz="1000">
                        <a:effectLst/>
                        <a:latin typeface="Times New Roman"/>
                        <a:ea typeface="Times New Roman"/>
                      </a:endParaRPr>
                    </a:p>
                  </a:txBody>
                  <a:tcPr marL="36499" marR="36499" marT="0" marB="0"/>
                </a:tc>
                <a:tc>
                  <a:txBody>
                    <a:bodyPr/>
                    <a:lstStyle/>
                    <a:p>
                      <a:pPr marL="0" marR="0" algn="l">
                        <a:lnSpc>
                          <a:spcPct val="115000"/>
                        </a:lnSpc>
                        <a:spcBef>
                          <a:spcPts val="0"/>
                        </a:spcBef>
                        <a:spcAft>
                          <a:spcPts val="0"/>
                        </a:spcAft>
                      </a:pPr>
                      <a:r>
                        <a:rPr lang="en-US" sz="900">
                          <a:effectLst/>
                        </a:rPr>
                        <a:t>1</a:t>
                      </a:r>
                      <a:endParaRPr lang="en-US" sz="1000">
                        <a:effectLst/>
                        <a:latin typeface="Times New Roman"/>
                        <a:ea typeface="Times New Roman"/>
                      </a:endParaRPr>
                    </a:p>
                  </a:txBody>
                  <a:tcPr marL="36499" marR="36499" marT="0" marB="0"/>
                </a:tc>
              </a:tr>
              <a:tr h="309435">
                <a:tc gridSpan="6">
                  <a:txBody>
                    <a:bodyPr/>
                    <a:lstStyle/>
                    <a:p>
                      <a:pPr marL="0" marR="0" algn="l">
                        <a:lnSpc>
                          <a:spcPct val="115000"/>
                        </a:lnSpc>
                        <a:spcBef>
                          <a:spcPts val="0"/>
                        </a:spcBef>
                        <a:spcAft>
                          <a:spcPts val="0"/>
                        </a:spcAft>
                      </a:pPr>
                      <a:r>
                        <a:rPr lang="en-US" sz="900" dirty="0">
                          <a:effectLst/>
                        </a:rPr>
                        <a:t>Instructor analysis: Even if 73% of responses are at levels 3 &amp; 2, more examples of Projectile Motion should be worked out.</a:t>
                      </a:r>
                      <a:endParaRPr lang="en-US" sz="1000" dirty="0">
                        <a:effectLst/>
                        <a:latin typeface="Times New Roman"/>
                        <a:ea typeface="Times New Roman"/>
                      </a:endParaRPr>
                    </a:p>
                  </a:txBody>
                  <a:tcPr marL="36499" marR="36499"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278408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lvl="0" indent="0">
              <a:buNone/>
            </a:pPr>
            <a:r>
              <a:rPr lang="en-US" sz="1800" dirty="0"/>
              <a:t>2</a:t>
            </a:r>
            <a:r>
              <a:rPr lang="en-US" sz="1800" dirty="0" smtClean="0"/>
              <a:t>. If </a:t>
            </a:r>
            <a:r>
              <a:rPr lang="el-GR" sz="1800" dirty="0" smtClean="0"/>
              <a:t>α</a:t>
            </a:r>
            <a:r>
              <a:rPr lang="en-US" sz="1800" dirty="0" smtClean="0"/>
              <a:t>=30 and </a:t>
            </a:r>
            <a:r>
              <a:rPr lang="el-GR" sz="1800" dirty="0" smtClean="0"/>
              <a:t>β</a:t>
            </a:r>
            <a:r>
              <a:rPr lang="en-US" sz="1800" dirty="0" smtClean="0"/>
              <a:t>=70 </a:t>
            </a:r>
            <a:r>
              <a:rPr lang="en-US" sz="1800" dirty="0"/>
              <a:t>, and </a:t>
            </a:r>
            <a:r>
              <a:rPr lang="en-US" sz="1800" dirty="0" smtClean="0"/>
              <a:t>M=5kg, </a:t>
            </a:r>
            <a:r>
              <a:rPr lang="en-US" sz="1800" dirty="0"/>
              <a:t>determine the tension in string 2.</a:t>
            </a:r>
          </a:p>
          <a:p>
            <a:r>
              <a:rPr lang="en-US" dirty="0" smtClean="0"/>
              <a:t>                                                                 </a:t>
            </a:r>
          </a:p>
          <a:p>
            <a:r>
              <a:rPr lang="en-US" dirty="0"/>
              <a:t> </a:t>
            </a:r>
            <a:r>
              <a:rPr lang="en-US" dirty="0" smtClean="0"/>
              <a:t>                                                                                  </a:t>
            </a:r>
            <a:endParaRPr lang="en-US" dirty="0"/>
          </a:p>
        </p:txBody>
      </p:sp>
      <p:cxnSp>
        <p:nvCxnSpPr>
          <p:cNvPr id="6" name="Straight Connector 5"/>
          <p:cNvCxnSpPr/>
          <p:nvPr/>
        </p:nvCxnSpPr>
        <p:spPr>
          <a:xfrm>
            <a:off x="5334000" y="33528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34000" y="3352800"/>
            <a:ext cx="9525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286500" y="3352800"/>
            <a:ext cx="9525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286500" y="3962400"/>
            <a:ext cx="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6096000" y="4648200"/>
            <a:ext cx="457200"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5" name="Straight Connector 14"/>
          <p:cNvCxnSpPr/>
          <p:nvPr/>
        </p:nvCxnSpPr>
        <p:spPr>
          <a:xfrm flipH="1">
            <a:off x="7086600"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924964"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53514"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601114"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6429086"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267450"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6096000"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943600"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5837382"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5675746" y="3200400"/>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504296"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351896" y="3195782"/>
            <a:ext cx="15240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29" name="Arc 28"/>
          <p:cNvSpPr/>
          <p:nvPr/>
        </p:nvSpPr>
        <p:spPr>
          <a:xfrm rot="1578660">
            <a:off x="5504296" y="3352800"/>
            <a:ext cx="247650" cy="30480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Arc 29"/>
          <p:cNvSpPr/>
          <p:nvPr/>
        </p:nvSpPr>
        <p:spPr>
          <a:xfrm rot="12145355">
            <a:off x="6816757" y="3378043"/>
            <a:ext cx="377654" cy="9089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a:off x="5694507" y="3276600"/>
            <a:ext cx="285750" cy="369332"/>
          </a:xfrm>
          <a:prstGeom prst="rect">
            <a:avLst/>
          </a:prstGeom>
          <a:noFill/>
        </p:spPr>
        <p:txBody>
          <a:bodyPr wrap="square" rtlCol="0">
            <a:spAutoFit/>
          </a:bodyPr>
          <a:lstStyle/>
          <a:p>
            <a:r>
              <a:rPr lang="el-GR" dirty="0" smtClean="0"/>
              <a:t>α</a:t>
            </a:r>
            <a:endParaRPr lang="en-US" dirty="0"/>
          </a:p>
        </p:txBody>
      </p:sp>
      <p:sp>
        <p:nvSpPr>
          <p:cNvPr id="32" name="TextBox 31"/>
          <p:cNvSpPr txBox="1"/>
          <p:nvPr/>
        </p:nvSpPr>
        <p:spPr>
          <a:xfrm>
            <a:off x="6629400" y="3276600"/>
            <a:ext cx="400628" cy="369332"/>
          </a:xfrm>
          <a:prstGeom prst="rect">
            <a:avLst/>
          </a:prstGeom>
          <a:noFill/>
        </p:spPr>
        <p:txBody>
          <a:bodyPr wrap="square" rtlCol="0">
            <a:spAutoFit/>
          </a:bodyPr>
          <a:lstStyle/>
          <a:p>
            <a:r>
              <a:rPr lang="el-GR" dirty="0" smtClean="0"/>
              <a:t>β</a:t>
            </a:r>
            <a:endParaRPr lang="en-US" dirty="0"/>
          </a:p>
        </p:txBody>
      </p:sp>
      <p:sp>
        <p:nvSpPr>
          <p:cNvPr id="33" name="TextBox 32"/>
          <p:cNvSpPr txBox="1"/>
          <p:nvPr/>
        </p:nvSpPr>
        <p:spPr>
          <a:xfrm>
            <a:off x="6119957" y="4724400"/>
            <a:ext cx="333086" cy="369332"/>
          </a:xfrm>
          <a:prstGeom prst="rect">
            <a:avLst/>
          </a:prstGeom>
          <a:noFill/>
        </p:spPr>
        <p:txBody>
          <a:bodyPr wrap="square" rtlCol="0">
            <a:spAutoFit/>
          </a:bodyPr>
          <a:lstStyle/>
          <a:p>
            <a:r>
              <a:rPr lang="en-US" dirty="0" smtClean="0"/>
              <a:t>M</a:t>
            </a:r>
            <a:endParaRPr lang="en-US" dirty="0"/>
          </a:p>
        </p:txBody>
      </p:sp>
      <p:sp>
        <p:nvSpPr>
          <p:cNvPr id="34" name="Rectangle 2"/>
          <p:cNvSpPr>
            <a:spLocks noChangeArrowheads="1"/>
          </p:cNvSpPr>
          <p:nvPr/>
        </p:nvSpPr>
        <p:spPr bwMode="auto">
          <a:xfrm>
            <a:off x="533400" y="-169423"/>
            <a:ext cx="8122801"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sz="8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sz="8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en-US" sz="800" dirty="0">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altLang="en-US" dirty="0" smtClean="0">
                <a:latin typeface="Arial" pitchFamily="34" charset="0"/>
                <a:ea typeface="Calibri" pitchFamily="34" charset="0"/>
                <a:cs typeface="Arial" pitchFamily="34" charset="0"/>
              </a:rPr>
              <a:t>1.</a:t>
            </a:r>
            <a:r>
              <a:rPr kumimoji="0" lang="en-US" alt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A 5</a:t>
            </a:r>
            <a: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-kg hanging object is connected by a light, inextensible cord over a light, </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frictionless pulley to a 2.00-kg block that is sliding on a flat table. </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Taking the coefficient of kinetic friction as </a:t>
            </a:r>
            <a:r>
              <a:rPr kumimoji="0" lang="en-US" altLang="en-US" b="0" i="0" u="none" strike="noStrike" cap="none" normalizeH="0" baseline="0" dirty="0" smtClean="0">
                <a:ln>
                  <a:noFill/>
                </a:ln>
                <a:solidFill>
                  <a:srgbClr val="DD0000"/>
                </a:solidFill>
                <a:effectLst/>
                <a:latin typeface="Arial" pitchFamily="34" charset="0"/>
                <a:ea typeface="Times New Roman" pitchFamily="18" charset="0"/>
                <a:cs typeface="Arial" pitchFamily="34" charset="0"/>
              </a:rPr>
              <a:t>0.3</a:t>
            </a:r>
            <a: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find the tension in the string.</a:t>
            </a:r>
            <a:b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alt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7" name="Picture 11" descr="http://www.webassign.net/serpse8/5-p-02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9314" y="1676400"/>
            <a:ext cx="1371600" cy="1085850"/>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
          <p:cNvSpPr>
            <a:spLocks noChangeArrowheads="1"/>
          </p:cNvSpPr>
          <p:nvPr/>
        </p:nvSpPr>
        <p:spPr bwMode="auto">
          <a:xfrm>
            <a:off x="0" y="1543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21129547"/>
              </p:ext>
            </p:extLst>
          </p:nvPr>
        </p:nvGraphicFramePr>
        <p:xfrm>
          <a:off x="867569" y="304800"/>
          <a:ext cx="7408862" cy="457200"/>
        </p:xfrm>
        <a:graphic>
          <a:graphicData uri="http://schemas.openxmlformats.org/drawingml/2006/table">
            <a:tbl>
              <a:tblPr>
                <a:tableStyleId>{5C22544A-7EE6-4342-B048-85BDC9FD1C3A}</a:tableStyleId>
              </a:tblPr>
              <a:tblGrid>
                <a:gridCol w="7408862"/>
              </a:tblGrid>
              <a:tr h="457200">
                <a:tc>
                  <a:txBody>
                    <a:bodyPr/>
                    <a:lstStyle/>
                    <a:p>
                      <a:pPr marL="0" marR="0" algn="ctr">
                        <a:spcBef>
                          <a:spcPts val="0"/>
                        </a:spcBef>
                        <a:spcAft>
                          <a:spcPts val="0"/>
                        </a:spcAft>
                      </a:pPr>
                      <a:r>
                        <a:rPr lang="en-US" sz="1400" dirty="0">
                          <a:effectLst/>
                        </a:rPr>
                        <a:t>learning Outcome </a:t>
                      </a:r>
                      <a:r>
                        <a:rPr lang="en-US" sz="1400" dirty="0" smtClean="0">
                          <a:effectLst/>
                        </a:rPr>
                        <a:t>Number</a:t>
                      </a:r>
                      <a:r>
                        <a:rPr lang="en-US" sz="1400" baseline="0" dirty="0" smtClean="0">
                          <a:effectLst/>
                        </a:rPr>
                        <a:t> </a:t>
                      </a:r>
                      <a:r>
                        <a:rPr lang="en-US" sz="1400" dirty="0" smtClean="0">
                          <a:effectLst/>
                        </a:rPr>
                        <a:t>2</a:t>
                      </a:r>
                      <a:endParaRPr lang="en-US" sz="1200" dirty="0">
                        <a:effectLst/>
                      </a:endParaRPr>
                    </a:p>
                    <a:p>
                      <a:pPr marL="0" marR="0" algn="ctr">
                        <a:spcBef>
                          <a:spcPts val="0"/>
                        </a:spcBef>
                        <a:spcAft>
                          <a:spcPts val="0"/>
                        </a:spcAft>
                      </a:pPr>
                      <a:r>
                        <a:rPr lang="en-US" sz="1400" dirty="0">
                          <a:effectLst/>
                        </a:rPr>
                        <a:t> </a:t>
                      </a:r>
                      <a:r>
                        <a:rPr lang="en-US" sz="1400" dirty="0" smtClean="0">
                          <a:effectLst/>
                        </a:rPr>
                        <a:t>State</a:t>
                      </a:r>
                      <a:r>
                        <a:rPr lang="en-US" sz="1400" baseline="0" dirty="0" smtClean="0">
                          <a:effectLst/>
                        </a:rPr>
                        <a:t> and apply Newton’s 2</a:t>
                      </a:r>
                      <a:r>
                        <a:rPr lang="en-US" sz="1400" baseline="30000" dirty="0" smtClean="0">
                          <a:effectLst/>
                        </a:rPr>
                        <a:t>nd</a:t>
                      </a:r>
                      <a:r>
                        <a:rPr lang="en-US" sz="1400" baseline="0" dirty="0" smtClean="0">
                          <a:effectLst/>
                        </a:rPr>
                        <a:t> Law </a:t>
                      </a:r>
                      <a:endParaRPr lang="en-US" sz="1200" dirty="0">
                        <a:effectLst/>
                        <a:latin typeface="Times New Roman"/>
                        <a:ea typeface="Times New Roman"/>
                      </a:endParaRPr>
                    </a:p>
                  </a:txBody>
                  <a:tcPr marL="114300" marR="114300" marT="0" marB="0"/>
                </a:tc>
              </a:tr>
            </a:tbl>
          </a:graphicData>
        </a:graphic>
      </p:graphicFrame>
    </p:spTree>
    <p:extLst>
      <p:ext uri="{BB962C8B-B14F-4D97-AF65-F5344CB8AC3E}">
        <p14:creationId xmlns:p14="http://schemas.microsoft.com/office/powerpoint/2010/main" val="40236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456862193"/>
              </p:ext>
            </p:extLst>
          </p:nvPr>
        </p:nvGraphicFramePr>
        <p:xfrm>
          <a:off x="1699419" y="1059021"/>
          <a:ext cx="5753100" cy="5638800"/>
        </p:xfrm>
        <a:graphic>
          <a:graphicData uri="http://schemas.openxmlformats.org/drawingml/2006/table">
            <a:tbl>
              <a:tblPr firstRow="1" firstCol="1" bandRow="1">
                <a:tableStyleId>{5C22544A-7EE6-4342-B048-85BDC9FD1C3A}</a:tableStyleId>
              </a:tblPr>
              <a:tblGrid>
                <a:gridCol w="1026858"/>
                <a:gridCol w="1026858"/>
                <a:gridCol w="960688"/>
                <a:gridCol w="960688"/>
                <a:gridCol w="889004"/>
                <a:gridCol w="889004"/>
              </a:tblGrid>
              <a:tr h="0">
                <a:tc rowSpan="6">
                  <a:txBody>
                    <a:bodyPr/>
                    <a:lstStyle/>
                    <a:p>
                      <a:pPr marL="0" marR="0" algn="l">
                        <a:spcBef>
                          <a:spcPts val="0"/>
                        </a:spcBef>
                        <a:spcAft>
                          <a:spcPts val="0"/>
                        </a:spcAft>
                      </a:pPr>
                      <a:r>
                        <a:rPr lang="en-US" sz="1000" dirty="0">
                          <a:effectLst/>
                        </a:rPr>
                        <a:t>Student learning Outcome #2</a:t>
                      </a:r>
                    </a:p>
                    <a:p>
                      <a:pPr marL="0" marR="0" algn="l">
                        <a:spcBef>
                          <a:spcPts val="0"/>
                        </a:spcBef>
                        <a:spcAft>
                          <a:spcPts val="0"/>
                        </a:spcAft>
                      </a:pPr>
                      <a:r>
                        <a:rPr lang="en-US" sz="1000" dirty="0">
                          <a:effectLst/>
                        </a:rPr>
                        <a:t> </a:t>
                      </a:r>
                    </a:p>
                    <a:p>
                      <a:pPr marL="0" marR="0" algn="l">
                        <a:spcBef>
                          <a:spcPts val="0"/>
                        </a:spcBef>
                        <a:spcAft>
                          <a:spcPts val="0"/>
                        </a:spcAft>
                      </a:pPr>
                      <a:r>
                        <a:rPr lang="en-US" sz="1000" dirty="0">
                          <a:effectLst/>
                        </a:rPr>
                        <a:t>State and apply Newton's second law.</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3</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2</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1</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a:effectLst/>
                        </a:rPr>
                        <a:t>Physics approach</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physics approach is appropriate and complete</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physics approach contains minor omissions or errors</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Some concepts and principles of the physics approach are missing/or inappropriate</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physics approach is missing and/or inappropriate</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dirty="0">
                          <a:effectLst/>
                        </a:rPr>
                        <a:t>Specific Application of physics</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specific application of physics is appropriate and complete</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specific application of physics contains minor omissions or errors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Parts of the specific application of physics are missing and/or contain errors</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specific application of physics is missing and/or contains errors</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dirty="0">
                          <a:effectLst/>
                        </a:rPr>
                        <a:t>Mathematical procedure</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The mathematical procedures are appropriate and complete</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Appropriate  mathematical procedures are used with minor omissions or errors</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Parts of the mathematical procedures are missing and/or contains errors</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mathematical procedures are missing and/or contain errors</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a:effectLst/>
                        </a:rPr>
                        <a:t>Logical progress</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The entire solution is clear, focused and logically connected</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The solution is clear and focused with minor inconsistencies</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Parts of the solution are unclear, unfocused, and/or inconsistent</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solution parts are unclear, unfocused, and/or inconsistent</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 </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r>
              <a:tr h="264795">
                <a:tc rowSpan="2">
                  <a:txBody>
                    <a:bodyPr/>
                    <a:lstStyle/>
                    <a:p>
                      <a:pPr marL="0" marR="0" algn="l">
                        <a:spcBef>
                          <a:spcPts val="0"/>
                        </a:spcBef>
                        <a:spcAft>
                          <a:spcPts val="0"/>
                        </a:spcAft>
                      </a:pPr>
                      <a:r>
                        <a:rPr lang="en-US" sz="1000">
                          <a:effectLst/>
                        </a:rPr>
                        <a:t>Number of students at each level by responses to the questions</a:t>
                      </a:r>
                    </a:p>
                    <a:p>
                      <a:pPr marL="0" marR="0" algn="l">
                        <a:spcBef>
                          <a:spcPts val="0"/>
                        </a:spcBef>
                        <a:spcAft>
                          <a:spcPts val="0"/>
                        </a:spcAft>
                      </a:pPr>
                      <a:r>
                        <a:rPr lang="en-US" sz="1000">
                          <a:effectLst/>
                        </a:rPr>
                        <a:t> </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Question # 1</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11</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4</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0</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000">
                        <a:effectLst/>
                        <a:latin typeface="Times New Roman"/>
                        <a:ea typeface="Times New Roman"/>
                      </a:endParaRPr>
                    </a:p>
                  </a:txBody>
                  <a:tcPr marL="68580" marR="68580" marT="0" marB="0"/>
                </a:tc>
              </a:tr>
              <a:tr h="0">
                <a:tc vMerge="1">
                  <a:txBody>
                    <a:bodyPr/>
                    <a:lstStyle/>
                    <a:p>
                      <a:endParaRPr lang="en-US"/>
                    </a:p>
                  </a:txBody>
                  <a:tcPr/>
                </a:tc>
                <a:tc>
                  <a:txBody>
                    <a:bodyPr/>
                    <a:lstStyle/>
                    <a:p>
                      <a:pPr marL="0" marR="0" algn="l">
                        <a:spcBef>
                          <a:spcPts val="0"/>
                        </a:spcBef>
                        <a:spcAft>
                          <a:spcPts val="0"/>
                        </a:spcAft>
                      </a:pPr>
                      <a:r>
                        <a:rPr lang="en-US" sz="1000">
                          <a:effectLst/>
                        </a:rPr>
                        <a:t>Question # 2</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6</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3</a:t>
                      </a:r>
                      <a:endParaRPr lang="en-US" sz="10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3</a:t>
                      </a:r>
                      <a:endParaRPr lang="en-US" sz="10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dirty="0">
                          <a:effectLst/>
                        </a:rPr>
                        <a:t>3</a:t>
                      </a:r>
                      <a:endParaRPr lang="en-US" sz="1000" dirty="0">
                        <a:effectLst/>
                        <a:latin typeface="Times New Roman"/>
                        <a:ea typeface="Times New Roman"/>
                      </a:endParaRPr>
                    </a:p>
                  </a:txBody>
                  <a:tcPr marL="68580" marR="68580" marT="0" marB="0"/>
                </a:tc>
              </a:tr>
              <a:tr h="0">
                <a:tc gridSpan="6">
                  <a:txBody>
                    <a:bodyPr/>
                    <a:lstStyle/>
                    <a:p>
                      <a:pPr marL="0" marR="0" algn="l">
                        <a:spcBef>
                          <a:spcPts val="0"/>
                        </a:spcBef>
                        <a:spcAft>
                          <a:spcPts val="0"/>
                        </a:spcAft>
                      </a:pPr>
                      <a:r>
                        <a:rPr lang="en-US" sz="1000" dirty="0">
                          <a:effectLst/>
                        </a:rPr>
                        <a:t>Instructor analysis: Solving problems of higher degree of difficulty should be more emphasized. </a:t>
                      </a:r>
                      <a:endParaRPr lang="en-US" sz="1000" dirty="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729704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lvl="0"/>
            <a:r>
              <a:rPr lang="en-US" dirty="0" smtClean="0"/>
              <a:t>1. A </a:t>
            </a:r>
            <a:r>
              <a:rPr lang="en-US" dirty="0"/>
              <a:t>one-dimensional force is given as follows</a:t>
            </a:r>
            <a:r>
              <a:rPr lang="en-US" dirty="0" smtClean="0"/>
              <a:t>:</a:t>
            </a:r>
          </a:p>
          <a:p>
            <a:endParaRPr lang="en-US" dirty="0" smtClean="0"/>
          </a:p>
          <a:p>
            <a:r>
              <a:rPr lang="en-US" dirty="0" smtClean="0"/>
              <a:t>Find </a:t>
            </a:r>
            <a:r>
              <a:rPr lang="en-US" dirty="0"/>
              <a:t>the Potential Energy Function for this </a:t>
            </a:r>
            <a:r>
              <a:rPr lang="en-US" dirty="0" smtClean="0"/>
              <a:t>force        . </a:t>
            </a:r>
            <a:endParaRPr lang="en-US" dirty="0"/>
          </a:p>
          <a:p>
            <a:r>
              <a:rPr lang="en-US" dirty="0"/>
              <a:t> </a:t>
            </a:r>
          </a:p>
          <a:p>
            <a:r>
              <a:rPr lang="en-US" dirty="0"/>
              <a:t> </a:t>
            </a:r>
          </a:p>
          <a:p>
            <a:r>
              <a:rPr lang="en-US" dirty="0"/>
              <a:t> </a:t>
            </a:r>
          </a:p>
          <a:p>
            <a:pPr lvl="0"/>
            <a:r>
              <a:rPr lang="en-US" dirty="0" smtClean="0"/>
              <a:t>2. A </a:t>
            </a:r>
            <a:r>
              <a:rPr lang="en-US" dirty="0"/>
              <a:t>one-dimensional Potential Energy Function is given as:</a:t>
            </a:r>
          </a:p>
          <a:p>
            <a:r>
              <a:rPr lang="en-US" dirty="0"/>
              <a:t> </a:t>
            </a:r>
          </a:p>
          <a:p>
            <a:r>
              <a:rPr lang="en-US" dirty="0"/>
              <a:t>  </a:t>
            </a:r>
          </a:p>
          <a:p>
            <a:r>
              <a:rPr lang="en-US" dirty="0"/>
              <a:t>Find the magnitude of the force related to this Potential at x=2.</a:t>
            </a:r>
          </a:p>
          <a:p>
            <a:r>
              <a:rPr lang="en-US" dirty="0"/>
              <a:t> </a:t>
            </a:r>
          </a:p>
          <a:p>
            <a:endParaRPr lang="en-US" dirty="0"/>
          </a:p>
        </p:txBody>
      </p:sp>
      <p:sp>
        <p:nvSpPr>
          <p:cNvPr id="3" name="Title 2"/>
          <p:cNvSpPr>
            <a:spLocks noGrp="1"/>
          </p:cNvSpPr>
          <p:nvPr>
            <p:ph type="title"/>
          </p:nvPr>
        </p:nvSpPr>
        <p:spPr>
          <a:xfrm>
            <a:off x="457200" y="533400"/>
            <a:ext cx="8229600" cy="1252728"/>
          </a:xfrm>
        </p:spPr>
        <p:txBody>
          <a:bodyPr>
            <a:normAutofit fontScale="90000"/>
          </a:bodyPr>
          <a:lstStyle/>
          <a:p>
            <a:r>
              <a:rPr lang="en-US" sz="2200" dirty="0" smtClean="0"/>
              <a:t>Learning OUTCOME 3</a:t>
            </a:r>
            <a:br>
              <a:rPr lang="en-US" sz="2200" dirty="0" smtClean="0"/>
            </a:br>
            <a:r>
              <a:rPr lang="en-US" sz="2200" dirty="0" smtClean="0"/>
              <a:t/>
            </a:r>
            <a:br>
              <a:rPr lang="en-US" sz="2200" dirty="0" smtClean="0"/>
            </a:br>
            <a:r>
              <a:rPr lang="en-US" sz="2200" dirty="0" smtClean="0"/>
              <a:t>Calculate Potential Energy  and Force</a:t>
            </a:r>
            <a:r>
              <a:rPr lang="en-US" dirty="0" smtClean="0"/>
              <a:t/>
            </a:r>
            <a:br>
              <a:rPr lang="en-US" dirty="0" smtClean="0"/>
            </a:b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1678512"/>
              </p:ext>
            </p:extLst>
          </p:nvPr>
        </p:nvGraphicFramePr>
        <p:xfrm>
          <a:off x="1752600" y="2971800"/>
          <a:ext cx="990600" cy="203200"/>
        </p:xfrm>
        <a:graphic>
          <a:graphicData uri="http://schemas.openxmlformats.org/presentationml/2006/ole">
            <mc:AlternateContent xmlns:mc="http://schemas.openxmlformats.org/markup-compatibility/2006">
              <mc:Choice xmlns:v="urn:schemas-microsoft-com:vml" Requires="v">
                <p:oleObj spid="_x0000_s6165" name="Equation" r:id="rId3" imgW="990360" imgH="203040" progId="Equation.3">
                  <p:embed/>
                </p:oleObj>
              </mc:Choice>
              <mc:Fallback>
                <p:oleObj name="Equation" r:id="rId3" imgW="990360" imgH="203040" progId="Equation.3">
                  <p:embed/>
                  <p:pic>
                    <p:nvPicPr>
                      <p:cNvPr id="0" name=""/>
                      <p:cNvPicPr/>
                      <p:nvPr/>
                    </p:nvPicPr>
                    <p:blipFill>
                      <a:blip r:embed="rId4"/>
                      <a:stretch>
                        <a:fillRect/>
                      </a:stretch>
                    </p:blipFill>
                    <p:spPr>
                      <a:xfrm>
                        <a:off x="1752600" y="2971800"/>
                        <a:ext cx="990600" cy="203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452246586"/>
              </p:ext>
            </p:extLst>
          </p:nvPr>
        </p:nvGraphicFramePr>
        <p:xfrm>
          <a:off x="6400800" y="3352800"/>
          <a:ext cx="381000" cy="203200"/>
        </p:xfrm>
        <a:graphic>
          <a:graphicData uri="http://schemas.openxmlformats.org/presentationml/2006/ole">
            <mc:AlternateContent xmlns:mc="http://schemas.openxmlformats.org/markup-compatibility/2006">
              <mc:Choice xmlns:v="urn:schemas-microsoft-com:vml" Requires="v">
                <p:oleObj spid="_x0000_s6166" name="Equation" r:id="rId5" imgW="380880" imgH="203040" progId="Equation.3">
                  <p:embed/>
                </p:oleObj>
              </mc:Choice>
              <mc:Fallback>
                <p:oleObj name="Equation" r:id="rId5" imgW="380880" imgH="203040" progId="Equation.3">
                  <p:embed/>
                  <p:pic>
                    <p:nvPicPr>
                      <p:cNvPr id="0" name=""/>
                      <p:cNvPicPr/>
                      <p:nvPr/>
                    </p:nvPicPr>
                    <p:blipFill>
                      <a:blip r:embed="rId6"/>
                      <a:stretch>
                        <a:fillRect/>
                      </a:stretch>
                    </p:blipFill>
                    <p:spPr>
                      <a:xfrm>
                        <a:off x="6400800" y="3352800"/>
                        <a:ext cx="381000" cy="203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495275144"/>
              </p:ext>
            </p:extLst>
          </p:nvPr>
        </p:nvGraphicFramePr>
        <p:xfrm>
          <a:off x="1676400" y="4953000"/>
          <a:ext cx="1612900" cy="228600"/>
        </p:xfrm>
        <a:graphic>
          <a:graphicData uri="http://schemas.openxmlformats.org/presentationml/2006/ole">
            <mc:AlternateContent xmlns:mc="http://schemas.openxmlformats.org/markup-compatibility/2006">
              <mc:Choice xmlns:v="urn:schemas-microsoft-com:vml" Requires="v">
                <p:oleObj spid="_x0000_s6167" name="Equation" r:id="rId7" imgW="1612800" imgH="228600" progId="Equation.3">
                  <p:embed/>
                </p:oleObj>
              </mc:Choice>
              <mc:Fallback>
                <p:oleObj name="Equation" r:id="rId7" imgW="1612800" imgH="228600" progId="Equation.3">
                  <p:embed/>
                  <p:pic>
                    <p:nvPicPr>
                      <p:cNvPr id="0" name=""/>
                      <p:cNvPicPr/>
                      <p:nvPr/>
                    </p:nvPicPr>
                    <p:blipFill>
                      <a:blip r:embed="rId8"/>
                      <a:stretch>
                        <a:fillRect/>
                      </a:stretch>
                    </p:blipFill>
                    <p:spPr>
                      <a:xfrm>
                        <a:off x="1676400" y="4953000"/>
                        <a:ext cx="1612900" cy="228600"/>
                      </a:xfrm>
                      <a:prstGeom prst="rect">
                        <a:avLst/>
                      </a:prstGeom>
                    </p:spPr>
                  </p:pic>
                </p:oleObj>
              </mc:Fallback>
            </mc:AlternateContent>
          </a:graphicData>
        </a:graphic>
      </p:graphicFrame>
    </p:spTree>
    <p:extLst>
      <p:ext uri="{BB962C8B-B14F-4D97-AF65-F5344CB8AC3E}">
        <p14:creationId xmlns:p14="http://schemas.microsoft.com/office/powerpoint/2010/main" val="2729234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68894758"/>
              </p:ext>
            </p:extLst>
          </p:nvPr>
        </p:nvGraphicFramePr>
        <p:xfrm>
          <a:off x="1666081" y="586581"/>
          <a:ext cx="5953920" cy="5966618"/>
        </p:xfrm>
        <a:graphic>
          <a:graphicData uri="http://schemas.openxmlformats.org/drawingml/2006/table">
            <a:tbl>
              <a:tblPr firstRow="1" firstCol="1" bandRow="1">
                <a:tableStyleId>{5C22544A-7EE6-4342-B048-85BDC9FD1C3A}</a:tableStyleId>
              </a:tblPr>
              <a:tblGrid>
                <a:gridCol w="1163019"/>
                <a:gridCol w="928241"/>
                <a:gridCol w="1003089"/>
                <a:gridCol w="1003089"/>
                <a:gridCol w="928241"/>
                <a:gridCol w="928241"/>
              </a:tblGrid>
              <a:tr h="165739">
                <a:tc rowSpan="6">
                  <a:txBody>
                    <a:bodyPr/>
                    <a:lstStyle/>
                    <a:p>
                      <a:pPr marL="0" marR="0" algn="l">
                        <a:spcBef>
                          <a:spcPts val="0"/>
                        </a:spcBef>
                        <a:spcAft>
                          <a:spcPts val="0"/>
                        </a:spcAft>
                      </a:pPr>
                      <a:r>
                        <a:rPr lang="en-US" sz="1000" dirty="0">
                          <a:effectLst/>
                        </a:rPr>
                        <a:t>Student learning Outcome #3</a:t>
                      </a:r>
                      <a:endParaRPr lang="en-US" sz="1200" dirty="0">
                        <a:effectLst/>
                      </a:endParaRPr>
                    </a:p>
                    <a:p>
                      <a:pPr marL="0" marR="0" algn="l">
                        <a:spcBef>
                          <a:spcPts val="0"/>
                        </a:spcBef>
                        <a:spcAft>
                          <a:spcPts val="0"/>
                        </a:spcAft>
                      </a:pPr>
                      <a:r>
                        <a:rPr lang="en-US" sz="1000" dirty="0">
                          <a:effectLst/>
                        </a:rPr>
                        <a:t> </a:t>
                      </a:r>
                      <a:endParaRPr lang="en-US" sz="1200" dirty="0">
                        <a:effectLst/>
                      </a:endParaRPr>
                    </a:p>
                    <a:p>
                      <a:pPr marL="0" marR="0" algn="l">
                        <a:spcBef>
                          <a:spcPts val="0"/>
                        </a:spcBef>
                        <a:spcAft>
                          <a:spcPts val="0"/>
                        </a:spcAft>
                      </a:pPr>
                      <a:r>
                        <a:rPr lang="en-US" sz="1000" dirty="0">
                          <a:effectLst/>
                        </a:rPr>
                        <a:t>Calculate potential energy </a:t>
                      </a:r>
                      <a:r>
                        <a:rPr lang="en-US" sz="1000" dirty="0" smtClean="0">
                          <a:effectLst/>
                        </a:rPr>
                        <a:t>and force.</a:t>
                      </a:r>
                      <a:endParaRPr lang="en-US" sz="1200" dirty="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3</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2</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1</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200">
                        <a:effectLst/>
                        <a:latin typeface="Times New Roman"/>
                        <a:ea typeface="Times New Roman"/>
                      </a:endParaRPr>
                    </a:p>
                  </a:txBody>
                  <a:tcPr marL="68580" marR="68580" marT="0" marB="0"/>
                </a:tc>
              </a:tr>
              <a:tr h="1160176">
                <a:tc vMerge="1">
                  <a:txBody>
                    <a:bodyPr/>
                    <a:lstStyle/>
                    <a:p>
                      <a:endParaRPr lang="en-US"/>
                    </a:p>
                  </a:txBody>
                  <a:tcPr/>
                </a:tc>
                <a:tc>
                  <a:txBody>
                    <a:bodyPr/>
                    <a:lstStyle/>
                    <a:p>
                      <a:pPr marL="0" marR="0" algn="l">
                        <a:spcBef>
                          <a:spcPts val="0"/>
                        </a:spcBef>
                        <a:spcAft>
                          <a:spcPts val="0"/>
                        </a:spcAft>
                      </a:pPr>
                      <a:r>
                        <a:rPr lang="en-US" sz="1000">
                          <a:effectLst/>
                        </a:rPr>
                        <a:t>Physics approach</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physics approach is appropriate and complete</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physics approach contains minor omissions or errors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Some concepts and principles of the physics approach are missing/or inappropriate</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physics approach is missing and/or inappropriate</a:t>
                      </a:r>
                      <a:endParaRPr lang="en-US" sz="1200">
                        <a:effectLst/>
                        <a:latin typeface="Times New Roman"/>
                        <a:ea typeface="Times New Roman"/>
                      </a:endParaRPr>
                    </a:p>
                  </a:txBody>
                  <a:tcPr marL="68580" marR="68580" marT="0" marB="0"/>
                </a:tc>
              </a:tr>
              <a:tr h="1325915">
                <a:tc vMerge="1">
                  <a:txBody>
                    <a:bodyPr/>
                    <a:lstStyle/>
                    <a:p>
                      <a:endParaRPr lang="en-US"/>
                    </a:p>
                  </a:txBody>
                  <a:tcPr/>
                </a:tc>
                <a:tc>
                  <a:txBody>
                    <a:bodyPr/>
                    <a:lstStyle/>
                    <a:p>
                      <a:pPr marL="0" marR="0" algn="l">
                        <a:spcBef>
                          <a:spcPts val="0"/>
                        </a:spcBef>
                        <a:spcAft>
                          <a:spcPts val="0"/>
                        </a:spcAft>
                      </a:pPr>
                      <a:r>
                        <a:rPr lang="en-US" sz="1000">
                          <a:effectLst/>
                        </a:rPr>
                        <a:t>Specific Application of physics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specific application of physics is appropriate and complete</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specific application of physics contains minor omissions or errors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Parts of the specific application of physics are missing and/or contain errors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specific application of physics is missing and/or contains errors</a:t>
                      </a:r>
                      <a:endParaRPr lang="en-US" sz="1200">
                        <a:effectLst/>
                        <a:latin typeface="Times New Roman"/>
                        <a:ea typeface="Times New Roman"/>
                      </a:endParaRPr>
                    </a:p>
                  </a:txBody>
                  <a:tcPr marL="68580" marR="68580" marT="0" marB="0"/>
                </a:tc>
              </a:tr>
              <a:tr h="1160176">
                <a:tc vMerge="1">
                  <a:txBody>
                    <a:bodyPr/>
                    <a:lstStyle/>
                    <a:p>
                      <a:endParaRPr lang="en-US"/>
                    </a:p>
                  </a:txBody>
                  <a:tcPr/>
                </a:tc>
                <a:tc>
                  <a:txBody>
                    <a:bodyPr/>
                    <a:lstStyle/>
                    <a:p>
                      <a:pPr marL="0" marR="0" algn="l">
                        <a:spcBef>
                          <a:spcPts val="0"/>
                        </a:spcBef>
                        <a:spcAft>
                          <a:spcPts val="0"/>
                        </a:spcAft>
                      </a:pPr>
                      <a:r>
                        <a:rPr lang="en-US" sz="1000">
                          <a:effectLst/>
                        </a:rPr>
                        <a:t>Mathematical procedure</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mathematical procedures are appropriate and complete</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Appropriate  mathematical procedures are used with minor omissions or errors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Parts of the mathematical procedures are missing and/or contains errors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mathematical procedures are missing and/or contain errors</a:t>
                      </a:r>
                      <a:endParaRPr lang="en-US" sz="1200">
                        <a:effectLst/>
                        <a:latin typeface="Times New Roman"/>
                        <a:ea typeface="Times New Roman"/>
                      </a:endParaRPr>
                    </a:p>
                  </a:txBody>
                  <a:tcPr marL="68580" marR="68580" marT="0" marB="0"/>
                </a:tc>
              </a:tr>
              <a:tr h="994437">
                <a:tc vMerge="1">
                  <a:txBody>
                    <a:bodyPr/>
                    <a:lstStyle/>
                    <a:p>
                      <a:endParaRPr lang="en-US"/>
                    </a:p>
                  </a:txBody>
                  <a:tcPr/>
                </a:tc>
                <a:tc>
                  <a:txBody>
                    <a:bodyPr/>
                    <a:lstStyle/>
                    <a:p>
                      <a:pPr marL="0" marR="0" algn="l">
                        <a:spcBef>
                          <a:spcPts val="0"/>
                        </a:spcBef>
                        <a:spcAft>
                          <a:spcPts val="0"/>
                        </a:spcAft>
                      </a:pPr>
                      <a:r>
                        <a:rPr lang="en-US" sz="1000">
                          <a:effectLst/>
                        </a:rPr>
                        <a:t>Logical progress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entire solution is clear, focused and logically connected</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The solution is clear and focused with minor inconsistencies</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Parts of the solution are unclear, unfocused, and/or inconsistent</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Most of the solution parts are unclear, unfocused, and/or inconsistent</a:t>
                      </a:r>
                      <a:endParaRPr lang="en-US" sz="1200">
                        <a:effectLst/>
                        <a:latin typeface="Times New Roman"/>
                        <a:ea typeface="Times New Roman"/>
                      </a:endParaRPr>
                    </a:p>
                  </a:txBody>
                  <a:tcPr marL="68580" marR="68580" marT="0" marB="0"/>
                </a:tc>
              </a:tr>
              <a:tr h="165739">
                <a:tc vMerge="1">
                  <a:txBody>
                    <a:bodyPr/>
                    <a:lstStyle/>
                    <a:p>
                      <a:endParaRPr lang="en-US"/>
                    </a:p>
                  </a:txBody>
                  <a:tcPr/>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r>
              <a:tr h="287972">
                <a:tc rowSpan="2">
                  <a:txBody>
                    <a:bodyPr/>
                    <a:lstStyle/>
                    <a:p>
                      <a:pPr marL="0" marR="0" algn="l">
                        <a:spcBef>
                          <a:spcPts val="0"/>
                        </a:spcBef>
                        <a:spcAft>
                          <a:spcPts val="0"/>
                        </a:spcAft>
                      </a:pPr>
                      <a:r>
                        <a:rPr lang="en-US" sz="1000">
                          <a:effectLst/>
                        </a:rPr>
                        <a:t>Number of students at each level by responses to the questions</a:t>
                      </a:r>
                      <a:endParaRPr lang="en-US" sz="1200">
                        <a:effectLst/>
                      </a:endParaRPr>
                    </a:p>
                    <a:p>
                      <a:pPr marL="0" marR="0" algn="l">
                        <a:spcBef>
                          <a:spcPts val="0"/>
                        </a:spcBef>
                        <a:spcAft>
                          <a:spcPts val="0"/>
                        </a:spcAft>
                      </a:pPr>
                      <a:r>
                        <a:rPr lang="en-US" sz="1000">
                          <a:effectLst/>
                        </a:rPr>
                        <a:t> </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Question # 6</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8</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6</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1</a:t>
                      </a:r>
                      <a:endParaRPr lang="en-US" sz="1200">
                        <a:effectLst/>
                        <a:latin typeface="Times New Roman"/>
                        <a:ea typeface="Times New Roman"/>
                      </a:endParaRPr>
                    </a:p>
                  </a:txBody>
                  <a:tcPr marL="68580" marR="68580" marT="0" marB="0"/>
                </a:tc>
              </a:tr>
              <a:tr h="540725">
                <a:tc vMerge="1">
                  <a:txBody>
                    <a:bodyPr/>
                    <a:lstStyle/>
                    <a:p>
                      <a:endParaRPr lang="en-US"/>
                    </a:p>
                  </a:txBody>
                  <a:tcPr/>
                </a:tc>
                <a:tc>
                  <a:txBody>
                    <a:bodyPr/>
                    <a:lstStyle/>
                    <a:p>
                      <a:pPr marL="0" marR="0" algn="l">
                        <a:spcBef>
                          <a:spcPts val="0"/>
                        </a:spcBef>
                        <a:spcAft>
                          <a:spcPts val="0"/>
                        </a:spcAft>
                      </a:pPr>
                      <a:r>
                        <a:rPr lang="en-US" sz="1000">
                          <a:effectLst/>
                        </a:rPr>
                        <a:t>Question # 7</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11</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4</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200">
                        <a:effectLst/>
                        <a:latin typeface="Times New Roman"/>
                        <a:ea typeface="Times New Roman"/>
                      </a:endParaRPr>
                    </a:p>
                  </a:txBody>
                  <a:tcPr marL="68580" marR="68580" marT="0" marB="0"/>
                </a:tc>
                <a:tc>
                  <a:txBody>
                    <a:bodyPr/>
                    <a:lstStyle/>
                    <a:p>
                      <a:pPr marL="0" marR="0" algn="l">
                        <a:spcBef>
                          <a:spcPts val="0"/>
                        </a:spcBef>
                        <a:spcAft>
                          <a:spcPts val="0"/>
                        </a:spcAft>
                      </a:pPr>
                      <a:r>
                        <a:rPr lang="en-US" sz="1000">
                          <a:effectLst/>
                        </a:rPr>
                        <a:t>0</a:t>
                      </a:r>
                      <a:endParaRPr lang="en-US" sz="1200">
                        <a:effectLst/>
                        <a:latin typeface="Times New Roman"/>
                        <a:ea typeface="Times New Roman"/>
                      </a:endParaRPr>
                    </a:p>
                  </a:txBody>
                  <a:tcPr marL="68580" marR="68580" marT="0" marB="0"/>
                </a:tc>
              </a:tr>
              <a:tr h="165739">
                <a:tc gridSpan="6">
                  <a:txBody>
                    <a:bodyPr/>
                    <a:lstStyle/>
                    <a:p>
                      <a:pPr marL="0" marR="0" algn="l">
                        <a:spcBef>
                          <a:spcPts val="0"/>
                        </a:spcBef>
                        <a:spcAft>
                          <a:spcPts val="0"/>
                        </a:spcAft>
                      </a:pPr>
                      <a:r>
                        <a:rPr lang="en-US" sz="1000" dirty="0">
                          <a:effectLst/>
                        </a:rPr>
                        <a:t>Instructor analysis: Relationship between Potential Energy Function and Force is well understood.</a:t>
                      </a:r>
                      <a:endParaRPr lang="en-US" sz="1200" dirty="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799950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i="1" dirty="0"/>
              <a:t>Institutional Effectiveness is the extent to which an institution achieves its mission and goals.</a:t>
            </a:r>
            <a:endParaRPr lang="en-US" dirty="0"/>
          </a:p>
          <a:p>
            <a:endParaRPr lang="en-US" dirty="0"/>
          </a:p>
        </p:txBody>
      </p:sp>
      <p:sp>
        <p:nvSpPr>
          <p:cNvPr id="2" name="Title 1"/>
          <p:cNvSpPr>
            <a:spLocks noGrp="1"/>
          </p:cNvSpPr>
          <p:nvPr>
            <p:ph type="title"/>
          </p:nvPr>
        </p:nvSpPr>
        <p:spPr>
          <a:xfrm>
            <a:off x="457200" y="338328"/>
            <a:ext cx="8229600" cy="1871472"/>
          </a:xfrm>
        </p:spPr>
        <p:txBody>
          <a:bodyPr>
            <a:normAutofit fontScale="90000"/>
          </a:bodyPr>
          <a:lstStyle/>
          <a:p>
            <a:r>
              <a:rPr lang="en-US" i="1" dirty="0"/>
              <a:t>Definition of </a:t>
            </a:r>
            <a:r>
              <a:rPr lang="en-US" i="1" dirty="0" smtClean="0"/>
              <a:t>Institutional</a:t>
            </a:r>
            <a:br>
              <a:rPr lang="en-US" i="1" dirty="0" smtClean="0"/>
            </a:br>
            <a:r>
              <a:rPr lang="en-US" i="1" dirty="0" smtClean="0"/>
              <a:t> </a:t>
            </a:r>
            <a:r>
              <a:rPr lang="en-US" i="1" dirty="0"/>
              <a:t>Effectiveness</a:t>
            </a:r>
            <a:r>
              <a:rPr lang="en-US" dirty="0"/>
              <a:t/>
            </a:r>
            <a:br>
              <a:rPr lang="en-US" dirty="0"/>
            </a:br>
            <a:endParaRPr lang="en-US" dirty="0"/>
          </a:p>
        </p:txBody>
      </p:sp>
    </p:spTree>
    <p:extLst>
      <p:ext uri="{BB962C8B-B14F-4D97-AF65-F5344CB8AC3E}">
        <p14:creationId xmlns:p14="http://schemas.microsoft.com/office/powerpoint/2010/main" val="3684731913"/>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i="1" dirty="0" smtClean="0"/>
              <a:t>The </a:t>
            </a:r>
            <a:r>
              <a:rPr lang="en-US" i="1" dirty="0"/>
              <a:t>institution identifies expected outcomes, assesses the extent to which it achieves these outcomes, and provides evidence of improvement based on analysis of the results in each of the following </a:t>
            </a:r>
            <a:r>
              <a:rPr lang="en-US" i="1" dirty="0" smtClean="0"/>
              <a:t>areas:</a:t>
            </a:r>
          </a:p>
          <a:p>
            <a:pPr marL="0" indent="0">
              <a:buNone/>
            </a:pPr>
            <a:r>
              <a:rPr lang="en-US" i="1" dirty="0"/>
              <a:t> </a:t>
            </a:r>
            <a:r>
              <a:rPr lang="en-US" i="1" dirty="0" smtClean="0"/>
              <a:t>    3.3.1.1</a:t>
            </a:r>
            <a:endParaRPr lang="en-US" dirty="0" smtClean="0"/>
          </a:p>
          <a:p>
            <a:pPr lvl="0"/>
            <a:r>
              <a:rPr lang="en-US" i="1" dirty="0" smtClean="0"/>
              <a:t>Educational programs to include student learning outcomes.</a:t>
            </a:r>
            <a:endParaRPr lang="en-US" dirty="0" smtClean="0"/>
          </a:p>
          <a:p>
            <a:endParaRPr lang="en-US" i="1" dirty="0" smtClean="0"/>
          </a:p>
          <a:p>
            <a:endParaRPr lang="en-US" dirty="0"/>
          </a:p>
          <a:p>
            <a:endParaRPr lang="en-US" dirty="0"/>
          </a:p>
        </p:txBody>
      </p:sp>
      <p:sp>
        <p:nvSpPr>
          <p:cNvPr id="2" name="Title 1"/>
          <p:cNvSpPr>
            <a:spLocks noGrp="1"/>
          </p:cNvSpPr>
          <p:nvPr>
            <p:ph type="title"/>
          </p:nvPr>
        </p:nvSpPr>
        <p:spPr>
          <a:xfrm>
            <a:off x="304800" y="914400"/>
            <a:ext cx="8229600" cy="1252728"/>
          </a:xfrm>
        </p:spPr>
        <p:txBody>
          <a:bodyPr>
            <a:normAutofit fontScale="90000"/>
          </a:bodyPr>
          <a:lstStyle/>
          <a:p>
            <a:r>
              <a:rPr lang="en-US" i="1" dirty="0" smtClean="0"/>
              <a:t>SACS 3.3</a:t>
            </a:r>
            <a:br>
              <a:rPr lang="en-US" i="1" dirty="0" smtClean="0"/>
            </a:br>
            <a:r>
              <a:rPr lang="en-US" i="1" dirty="0" smtClean="0"/>
              <a:t> Institutional Effectiveness</a:t>
            </a:r>
            <a:r>
              <a:rPr lang="en-US" dirty="0" smtClean="0"/>
              <a:t/>
            </a:r>
            <a:br>
              <a:rPr lang="en-US" dirty="0" smtClean="0"/>
            </a:br>
            <a:endParaRPr lang="en-US" dirty="0"/>
          </a:p>
        </p:txBody>
      </p:sp>
    </p:spTree>
    <p:extLst>
      <p:ext uri="{BB962C8B-B14F-4D97-AF65-F5344CB8AC3E}">
        <p14:creationId xmlns:p14="http://schemas.microsoft.com/office/powerpoint/2010/main" val="1518339617"/>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i="1" dirty="0"/>
              <a:t>The focus of Institutional effectiveness has </a:t>
            </a:r>
            <a:r>
              <a:rPr lang="en-US" i="1" dirty="0" smtClean="0"/>
              <a:t>changed </a:t>
            </a:r>
            <a:r>
              <a:rPr lang="en-US" i="1" dirty="0"/>
              <a:t>from</a:t>
            </a:r>
            <a:endParaRPr lang="en-US" dirty="0"/>
          </a:p>
          <a:p>
            <a:pPr marL="0" indent="0" algn="ctr">
              <a:buNone/>
            </a:pPr>
            <a:r>
              <a:rPr lang="en-US" i="1" dirty="0">
                <a:solidFill>
                  <a:srgbClr val="FF0000"/>
                </a:solidFill>
              </a:rPr>
              <a:t>Instructor-focused teaching</a:t>
            </a:r>
            <a:endParaRPr lang="en-US" dirty="0">
              <a:solidFill>
                <a:srgbClr val="FF0000"/>
              </a:solidFill>
            </a:endParaRPr>
          </a:p>
          <a:p>
            <a:pPr marL="0" indent="0" algn="ctr">
              <a:buNone/>
            </a:pPr>
            <a:r>
              <a:rPr lang="en-US" i="1" dirty="0">
                <a:solidFill>
                  <a:schemeClr val="tx2">
                    <a:lumMod val="60000"/>
                    <a:lumOff val="40000"/>
                  </a:schemeClr>
                </a:solidFill>
              </a:rPr>
              <a:t>To</a:t>
            </a:r>
            <a:endParaRPr lang="en-US" dirty="0">
              <a:solidFill>
                <a:schemeClr val="tx2">
                  <a:lumMod val="60000"/>
                  <a:lumOff val="40000"/>
                </a:schemeClr>
              </a:solidFill>
            </a:endParaRPr>
          </a:p>
          <a:p>
            <a:pPr marL="0" indent="0" algn="ctr">
              <a:buNone/>
            </a:pPr>
            <a:r>
              <a:rPr lang="en-US" i="1" dirty="0" smtClean="0">
                <a:solidFill>
                  <a:srgbClr val="00B050"/>
                </a:solidFill>
              </a:rPr>
              <a:t>Student-focused </a:t>
            </a:r>
            <a:r>
              <a:rPr lang="en-US" i="1" dirty="0">
                <a:solidFill>
                  <a:srgbClr val="00B050"/>
                </a:solidFill>
              </a:rPr>
              <a:t>Learning</a:t>
            </a:r>
            <a:endParaRPr lang="en-US" dirty="0">
              <a:solidFill>
                <a:srgbClr val="00B050"/>
              </a:solidFill>
            </a:endParaRPr>
          </a:p>
          <a:p>
            <a:endParaRPr lang="en-US" dirty="0"/>
          </a:p>
        </p:txBody>
      </p:sp>
    </p:spTree>
    <p:extLst>
      <p:ext uri="{BB962C8B-B14F-4D97-AF65-F5344CB8AC3E}">
        <p14:creationId xmlns:p14="http://schemas.microsoft.com/office/powerpoint/2010/main" val="1607075636"/>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i="1" dirty="0"/>
              <a:t>What is student learning outcome?</a:t>
            </a:r>
            <a:endParaRPr lang="en-US" dirty="0"/>
          </a:p>
        </p:txBody>
      </p:sp>
    </p:spTree>
    <p:extLst>
      <p:ext uri="{BB962C8B-B14F-4D97-AF65-F5344CB8AC3E}">
        <p14:creationId xmlns:p14="http://schemas.microsoft.com/office/powerpoint/2010/main" val="156275598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	The </a:t>
            </a:r>
            <a:r>
              <a:rPr lang="en-US" i="1" dirty="0"/>
              <a:t>knowledge, skills and</a:t>
            </a:r>
            <a:endParaRPr lang="en-US" dirty="0"/>
          </a:p>
          <a:p>
            <a:pPr marL="0" indent="0">
              <a:buNone/>
            </a:pPr>
            <a:r>
              <a:rPr lang="en-US" i="1" dirty="0" smtClean="0"/>
              <a:t> 	abilities </a:t>
            </a:r>
            <a:r>
              <a:rPr lang="en-US" i="1" dirty="0"/>
              <a:t>a student has attained</a:t>
            </a:r>
            <a:endParaRPr lang="en-US" dirty="0"/>
          </a:p>
          <a:p>
            <a:pPr marL="0" indent="0">
              <a:buNone/>
            </a:pPr>
            <a:r>
              <a:rPr lang="en-US" i="1" dirty="0" smtClean="0"/>
              <a:t>	at </a:t>
            </a:r>
            <a:r>
              <a:rPr lang="en-US" i="1" dirty="0"/>
              <a:t>the end (or as a result) of</a:t>
            </a:r>
            <a:endParaRPr lang="en-US" dirty="0"/>
          </a:p>
          <a:p>
            <a:pPr marL="457200" lvl="1" indent="0">
              <a:buNone/>
            </a:pPr>
            <a:r>
              <a:rPr lang="en-US" i="1" dirty="0" smtClean="0"/>
              <a:t>	his </a:t>
            </a:r>
            <a:r>
              <a:rPr lang="en-US" i="1" dirty="0"/>
              <a:t>or her engagement in a</a:t>
            </a:r>
            <a:endParaRPr lang="en-US" dirty="0"/>
          </a:p>
          <a:p>
            <a:pPr marL="0" indent="0">
              <a:buNone/>
            </a:pPr>
            <a:r>
              <a:rPr lang="en-US" i="1" dirty="0" smtClean="0"/>
              <a:t>	particular </a:t>
            </a:r>
            <a:r>
              <a:rPr lang="en-US" i="1" dirty="0"/>
              <a:t>set of higher</a:t>
            </a:r>
            <a:endParaRPr lang="en-US" dirty="0"/>
          </a:p>
          <a:p>
            <a:pPr marL="0" indent="0">
              <a:buNone/>
            </a:pPr>
            <a:r>
              <a:rPr lang="en-US" i="1" dirty="0" smtClean="0"/>
              <a:t>	education </a:t>
            </a:r>
            <a:r>
              <a:rPr lang="en-US" i="1" dirty="0"/>
              <a:t>experiences.</a:t>
            </a:r>
            <a:endParaRPr lang="en-US" dirty="0"/>
          </a:p>
          <a:p>
            <a:endParaRPr lang="en-US" dirty="0"/>
          </a:p>
        </p:txBody>
      </p:sp>
      <p:sp>
        <p:nvSpPr>
          <p:cNvPr id="2" name="Title 1"/>
          <p:cNvSpPr>
            <a:spLocks noGrp="1"/>
          </p:cNvSpPr>
          <p:nvPr>
            <p:ph type="title"/>
          </p:nvPr>
        </p:nvSpPr>
        <p:spPr/>
        <p:txBody>
          <a:bodyPr>
            <a:normAutofit/>
          </a:bodyPr>
          <a:lstStyle/>
          <a:p>
            <a:r>
              <a:rPr lang="en-US" b="1" i="1" dirty="0" smtClean="0"/>
              <a:t>Learning Outcomes defined</a:t>
            </a:r>
            <a:endParaRPr lang="en-US" dirty="0"/>
          </a:p>
        </p:txBody>
      </p:sp>
    </p:spTree>
    <p:extLst>
      <p:ext uri="{BB962C8B-B14F-4D97-AF65-F5344CB8AC3E}">
        <p14:creationId xmlns:p14="http://schemas.microsoft.com/office/powerpoint/2010/main" val="195616998"/>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	Outcomes </a:t>
            </a:r>
            <a:r>
              <a:rPr lang="en-US" i="1" dirty="0"/>
              <a:t>are expressed in terms of </a:t>
            </a:r>
            <a:r>
              <a:rPr lang="en-US" i="1" dirty="0" smtClean="0"/>
              <a:t>knowledge</a:t>
            </a:r>
            <a:r>
              <a:rPr lang="en-US" i="1" dirty="0"/>
              <a:t>, skills, attitudes or values.</a:t>
            </a:r>
            <a:endParaRPr lang="en-US" dirty="0"/>
          </a:p>
          <a:p>
            <a:endParaRPr lang="en-US" dirty="0"/>
          </a:p>
        </p:txBody>
      </p:sp>
    </p:spTree>
    <p:extLst>
      <p:ext uri="{BB962C8B-B14F-4D97-AF65-F5344CB8AC3E}">
        <p14:creationId xmlns:p14="http://schemas.microsoft.com/office/powerpoint/2010/main" val="2731999417"/>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smtClean="0"/>
              <a:t>• </a:t>
            </a:r>
            <a:r>
              <a:rPr lang="en-US" i="1" dirty="0">
                <a:solidFill>
                  <a:srgbClr val="FF0000"/>
                </a:solidFill>
              </a:rPr>
              <a:t>S</a:t>
            </a:r>
            <a:r>
              <a:rPr lang="en-US" i="1" dirty="0"/>
              <a:t>pecific</a:t>
            </a:r>
            <a:endParaRPr lang="en-US" dirty="0"/>
          </a:p>
          <a:p>
            <a:pPr marL="0" indent="0">
              <a:buNone/>
            </a:pPr>
            <a:r>
              <a:rPr lang="en-US" i="1" dirty="0"/>
              <a:t>• </a:t>
            </a:r>
            <a:r>
              <a:rPr lang="en-US" i="1" dirty="0">
                <a:solidFill>
                  <a:srgbClr val="FF0000"/>
                </a:solidFill>
              </a:rPr>
              <a:t>M</a:t>
            </a:r>
            <a:r>
              <a:rPr lang="en-US" i="1" dirty="0"/>
              <a:t>easurable</a:t>
            </a:r>
            <a:endParaRPr lang="en-US" dirty="0"/>
          </a:p>
          <a:p>
            <a:pPr marL="0" indent="0">
              <a:buNone/>
            </a:pPr>
            <a:r>
              <a:rPr lang="en-US" i="1" dirty="0"/>
              <a:t>• </a:t>
            </a:r>
            <a:r>
              <a:rPr lang="en-US" i="1" dirty="0">
                <a:solidFill>
                  <a:srgbClr val="FF0000"/>
                </a:solidFill>
              </a:rPr>
              <a:t>A</a:t>
            </a:r>
            <a:r>
              <a:rPr lang="en-US" i="1" dirty="0"/>
              <a:t>ttainable</a:t>
            </a:r>
            <a:endParaRPr lang="en-US" dirty="0"/>
          </a:p>
          <a:p>
            <a:pPr marL="0" indent="0">
              <a:buNone/>
            </a:pPr>
            <a:r>
              <a:rPr lang="en-US" i="1" dirty="0"/>
              <a:t>• </a:t>
            </a:r>
            <a:r>
              <a:rPr lang="en-US" i="1" dirty="0">
                <a:solidFill>
                  <a:srgbClr val="FF0000"/>
                </a:solidFill>
              </a:rPr>
              <a:t>R</a:t>
            </a:r>
            <a:r>
              <a:rPr lang="en-US" i="1" dirty="0"/>
              <a:t>ealistic and Results-Oriented</a:t>
            </a:r>
            <a:endParaRPr lang="en-US" dirty="0"/>
          </a:p>
          <a:p>
            <a:pPr marL="0" indent="0">
              <a:buNone/>
            </a:pPr>
            <a:r>
              <a:rPr lang="en-US" i="1" dirty="0"/>
              <a:t>• </a:t>
            </a:r>
            <a:r>
              <a:rPr lang="en-US" i="1" dirty="0">
                <a:solidFill>
                  <a:srgbClr val="FF0000"/>
                </a:solidFill>
              </a:rPr>
              <a:t>T</a:t>
            </a:r>
            <a:r>
              <a:rPr lang="en-US" i="1" dirty="0"/>
              <a:t>imely</a:t>
            </a:r>
            <a:endParaRPr lang="en-US" dirty="0"/>
          </a:p>
          <a:p>
            <a:endParaRPr lang="en-US" dirty="0"/>
          </a:p>
        </p:txBody>
      </p:sp>
      <p:sp>
        <p:nvSpPr>
          <p:cNvPr id="2" name="Title 1"/>
          <p:cNvSpPr>
            <a:spLocks noGrp="1"/>
          </p:cNvSpPr>
          <p:nvPr>
            <p:ph type="title"/>
          </p:nvPr>
        </p:nvSpPr>
        <p:spPr/>
        <p:txBody>
          <a:bodyPr/>
          <a:lstStyle/>
          <a:p>
            <a:r>
              <a:rPr lang="en-US" i="1" dirty="0" smtClean="0">
                <a:solidFill>
                  <a:srgbClr val="FF0000"/>
                </a:solidFill>
              </a:rPr>
              <a:t>SMART</a:t>
            </a:r>
            <a:r>
              <a:rPr lang="en-US" i="1" dirty="0" smtClean="0"/>
              <a:t> SLOs</a:t>
            </a:r>
            <a:endParaRPr lang="en-US" dirty="0"/>
          </a:p>
        </p:txBody>
      </p:sp>
    </p:spTree>
    <p:extLst>
      <p:ext uri="{BB962C8B-B14F-4D97-AF65-F5344CB8AC3E}">
        <p14:creationId xmlns:p14="http://schemas.microsoft.com/office/powerpoint/2010/main" val="1885624205"/>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102</TotalTime>
  <Words>1645</Words>
  <Application>Microsoft Office PowerPoint</Application>
  <PresentationFormat>On-screen Show (4:3)</PresentationFormat>
  <Paragraphs>369</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Waveform</vt:lpstr>
      <vt:lpstr>Equation</vt:lpstr>
      <vt:lpstr>American Association of Physics Teachers Alabama Section </vt:lpstr>
      <vt:lpstr>SACS 2.5 (Part of Core Requirements)</vt:lpstr>
      <vt:lpstr>Definition of Institutional  Effectiveness </vt:lpstr>
      <vt:lpstr>SACS 3.3  Institutional Effectiveness </vt:lpstr>
      <vt:lpstr>PowerPoint Presentation</vt:lpstr>
      <vt:lpstr>PowerPoint Presentation</vt:lpstr>
      <vt:lpstr>Learning Outcomes defined</vt:lpstr>
      <vt:lpstr>PowerPoint Presentation</vt:lpstr>
      <vt:lpstr>SMART SLOs</vt:lpstr>
      <vt:lpstr>Good learning outcomes are:</vt:lpstr>
      <vt:lpstr>Assessment</vt:lpstr>
      <vt:lpstr>Process for measuring SLOs </vt:lpstr>
      <vt:lpstr>What is a Rubric? </vt:lpstr>
      <vt:lpstr>PHYSICS Problem Solving (Example of Rubrics)</vt:lpstr>
      <vt:lpstr>General Education outcomes</vt:lpstr>
      <vt:lpstr>Documentation Rule </vt:lpstr>
      <vt:lpstr>Closing the loop </vt:lpstr>
      <vt:lpstr>Sample Rubric For Cal-Based PHYSICS I</vt:lpstr>
      <vt:lpstr>Learning Outcome Number 1 Solving Projectile Motion Problems</vt:lpstr>
      <vt:lpstr>PowerPoint Presentation</vt:lpstr>
      <vt:lpstr>PowerPoint Presentation</vt:lpstr>
      <vt:lpstr>PowerPoint Presentation</vt:lpstr>
      <vt:lpstr>Learning OUTCOME 3  Calculate Potential Energy  and Force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Yazdi</dc:creator>
  <cp:lastModifiedBy>eholsenbeck</cp:lastModifiedBy>
  <cp:revision>14</cp:revision>
  <dcterms:created xsi:type="dcterms:W3CDTF">2014-03-14T13:58:20Z</dcterms:created>
  <dcterms:modified xsi:type="dcterms:W3CDTF">2014-04-07T13:51:23Z</dcterms:modified>
</cp:coreProperties>
</file>